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63" r:id="rId11"/>
    <p:sldId id="264" r:id="rId12"/>
    <p:sldId id="265" r:id="rId13"/>
    <p:sldId id="266" r:id="rId14"/>
    <p:sldId id="267" r:id="rId15"/>
    <p:sldId id="271" r:id="rId16"/>
    <p:sldId id="272" r:id="rId17"/>
    <p:sldId id="273" r:id="rId18"/>
    <p:sldId id="275" r:id="rId19"/>
    <p:sldId id="274" r:id="rId20"/>
    <p:sldId id="279" r:id="rId21"/>
    <p:sldId id="278" r:id="rId22"/>
    <p:sldId id="276" r:id="rId23"/>
    <p:sldId id="277" r:id="rId24"/>
    <p:sldId id="280" r:id="rId25"/>
    <p:sldId id="281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2012/3/26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wmf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7795592" cy="1472184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Fast </a:t>
            </a:r>
            <a:r>
              <a:rPr lang="en-US" altLang="zh-CN" sz="32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Estimation of SRAM Failure Rate Using </a:t>
            </a:r>
            <a:r>
              <a:rPr lang="en-US" altLang="zh-CN" sz="32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Probability Collectives</a:t>
            </a:r>
            <a:endParaRPr lang="zh-CN" altLang="en-US" sz="32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43608" y="2852936"/>
            <a:ext cx="7992888" cy="280831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28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Fang Gong</a:t>
            </a:r>
          </a:p>
          <a:p>
            <a:pPr algn="ctr">
              <a:lnSpc>
                <a:spcPct val="80000"/>
              </a:lnSpc>
            </a:pP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Electrical Engineering Department, UCLA</a:t>
            </a:r>
          </a:p>
          <a:p>
            <a:pPr algn="ctr">
              <a:lnSpc>
                <a:spcPct val="80000"/>
              </a:lnSpc>
            </a:pP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http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://www.ee.ucla.edu/~fang08</a:t>
            </a:r>
          </a:p>
          <a:p>
            <a:endParaRPr lang="en-US" altLang="zh-CN" dirty="0" smtClean="0"/>
          </a:p>
          <a:p>
            <a:pPr algn="ctr"/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Collaborators: </a:t>
            </a:r>
            <a:r>
              <a:rPr lang="sv-SE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Sina Basir-Kazeruni, Lara Dolecek, Lei He</a:t>
            </a:r>
          </a:p>
          <a:p>
            <a:pPr algn="ctr"/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{fang08, </a:t>
            </a:r>
            <a:r>
              <a:rPr lang="en-US" altLang="zh-CN" sz="18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sinabk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en-US" altLang="zh-CN" sz="18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dolecek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en-US" altLang="zh-CN" sz="18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lhe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}@ee.ucla.edu</a:t>
            </a:r>
            <a:endParaRPr lang="zh-CN" altLang="en-US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83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778098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Outline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124744"/>
            <a:ext cx="7632848" cy="5400600"/>
          </a:xfrm>
        </p:spPr>
        <p:txBody>
          <a:bodyPr/>
          <a:lstStyle/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Background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Proposed 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Algorithm</a:t>
            </a:r>
            <a:endParaRPr lang="en-US" altLang="zh-CN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Experiments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Extension Work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390373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zh-CN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  <a:cs typeface="Arial" charset="0"/>
              </a:rPr>
              <a:t>* Proposed algorithm is based on several techniques. Due to limited time, we only present the overall algorithm in this talk</a:t>
            </a:r>
            <a:r>
              <a:rPr lang="en-US" altLang="zh-CN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  <a:cs typeface="Arial" charset="0"/>
              </a:rPr>
              <a:t>. More details can be found in the paper. </a:t>
            </a:r>
            <a:endParaRPr lang="zh-CN" altLang="en-US" sz="1200" dirty="0" smtClean="0">
              <a:ea typeface="华文新魏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Basic Idea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000" y="1136906"/>
            <a:ext cx="7498080" cy="5244421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Find one </a:t>
            </a:r>
            <a:r>
              <a:rPr lang="en-US" altLang="zh-CN" sz="2000" dirty="0" smtClean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parameterized distribution 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to approximate the theoretical optimal sampling distribution </a:t>
            </a:r>
            <a:r>
              <a:rPr lang="en-US" altLang="zh-CN" sz="2000" dirty="0" smtClean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as close as possible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Modeling of process variations in SRAM cells:</a:t>
            </a:r>
          </a:p>
          <a:p>
            <a:pPr lvl="1"/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VTH variations are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typically modeled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as </a:t>
            </a:r>
            <a:r>
              <a:rPr lang="en-US" altLang="zh-CN" sz="2000" dirty="0" smtClean="0">
                <a:solidFill>
                  <a:srgbClr val="0070C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independent Gaussian random variables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 lvl="1"/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Gaussian distribution can be easily parameterized by:</a:t>
            </a:r>
          </a:p>
          <a:p>
            <a:pPr lvl="2"/>
            <a:r>
              <a:rPr lang="en-US" altLang="zh-CN" sz="1800" dirty="0" smtClean="0">
                <a:solidFill>
                  <a:srgbClr val="0070C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mean value </a:t>
            </a:r>
            <a:r>
              <a:rPr lang="en-US" altLang="zh-CN" sz="1800" dirty="0" smtClean="0">
                <a:solidFill>
                  <a:srgbClr val="0070C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 </a:t>
            </a:r>
            <a:r>
              <a:rPr lang="en-US" altLang="zh-CN" sz="1800" dirty="0" smtClean="0">
                <a:solidFill>
                  <a:srgbClr val="0070C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mean-shift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: move towards failure region.</a:t>
            </a:r>
          </a:p>
          <a:p>
            <a:pPr lvl="2"/>
            <a:r>
              <a:rPr lang="en-US" altLang="zh-CN" sz="1800" dirty="0" smtClean="0">
                <a:solidFill>
                  <a:srgbClr val="0070C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standard-deviation </a:t>
            </a:r>
            <a:r>
              <a:rPr lang="en-US" altLang="zh-CN" sz="1800" dirty="0" smtClean="0">
                <a:solidFill>
                  <a:srgbClr val="0070C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 sigma-change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: concentrate more samples around the failure region.</a:t>
            </a:r>
            <a:endParaRPr lang="en-US" altLang="zh-CN" sz="18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>
            <a:off x="3563888" y="3369155"/>
            <a:ext cx="273630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 flipV="1">
            <a:off x="3563888" y="2073011"/>
            <a:ext cx="0" cy="129614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任意多边形 5"/>
          <p:cNvSpPr/>
          <p:nvPr/>
        </p:nvSpPr>
        <p:spPr>
          <a:xfrm>
            <a:off x="3839840" y="2333268"/>
            <a:ext cx="2184400" cy="1035887"/>
          </a:xfrm>
          <a:custGeom>
            <a:avLst/>
            <a:gdLst>
              <a:gd name="connsiteX0" fmla="*/ 0 w 2184400"/>
              <a:gd name="connsiteY0" fmla="*/ 1025700 h 1035887"/>
              <a:gd name="connsiteX1" fmla="*/ 829733 w 2184400"/>
              <a:gd name="connsiteY1" fmla="*/ 703967 h 1035887"/>
              <a:gd name="connsiteX2" fmla="*/ 1134533 w 2184400"/>
              <a:gd name="connsiteY2" fmla="*/ 1234 h 1035887"/>
              <a:gd name="connsiteX3" fmla="*/ 1617133 w 2184400"/>
              <a:gd name="connsiteY3" fmla="*/ 890234 h 1035887"/>
              <a:gd name="connsiteX4" fmla="*/ 2184400 w 2184400"/>
              <a:gd name="connsiteY4" fmla="*/ 1034167 h 1035887"/>
              <a:gd name="connsiteX5" fmla="*/ 2184400 w 2184400"/>
              <a:gd name="connsiteY5" fmla="*/ 1034167 h 103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4400" h="1035887">
                <a:moveTo>
                  <a:pt x="0" y="1025700"/>
                </a:moveTo>
                <a:cubicBezTo>
                  <a:pt x="320322" y="950205"/>
                  <a:pt x="640644" y="874711"/>
                  <a:pt x="829733" y="703967"/>
                </a:cubicBezTo>
                <a:cubicBezTo>
                  <a:pt x="1018822" y="533223"/>
                  <a:pt x="1003300" y="-29810"/>
                  <a:pt x="1134533" y="1234"/>
                </a:cubicBezTo>
                <a:cubicBezTo>
                  <a:pt x="1265766" y="32278"/>
                  <a:pt x="1442155" y="718078"/>
                  <a:pt x="1617133" y="890234"/>
                </a:cubicBezTo>
                <a:cubicBezTo>
                  <a:pt x="1792111" y="1062390"/>
                  <a:pt x="2184400" y="1034167"/>
                  <a:pt x="2184400" y="1034167"/>
                </a:cubicBezTo>
                <a:lnTo>
                  <a:pt x="2184400" y="1034167"/>
                </a:ln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 flipH="1" flipV="1">
            <a:off x="5023522" y="2132856"/>
            <a:ext cx="43696" cy="1236299"/>
          </a:xfrm>
          <a:prstGeom prst="line">
            <a:avLst/>
          </a:prstGeom>
          <a:ln w="1905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任意多边形 21"/>
          <p:cNvSpPr/>
          <p:nvPr/>
        </p:nvSpPr>
        <p:spPr>
          <a:xfrm>
            <a:off x="4427984" y="2333267"/>
            <a:ext cx="1278467" cy="1035887"/>
          </a:xfrm>
          <a:custGeom>
            <a:avLst/>
            <a:gdLst>
              <a:gd name="connsiteX0" fmla="*/ 0 w 1278467"/>
              <a:gd name="connsiteY0" fmla="*/ 1227758 h 1234406"/>
              <a:gd name="connsiteX1" fmla="*/ 321733 w 1278467"/>
              <a:gd name="connsiteY1" fmla="*/ 990691 h 1234406"/>
              <a:gd name="connsiteX2" fmla="*/ 592667 w 1278467"/>
              <a:gd name="connsiteY2" fmla="*/ 91 h 1234406"/>
              <a:gd name="connsiteX3" fmla="*/ 897467 w 1278467"/>
              <a:gd name="connsiteY3" fmla="*/ 1049958 h 1234406"/>
              <a:gd name="connsiteX4" fmla="*/ 1278467 w 1278467"/>
              <a:gd name="connsiteY4" fmla="*/ 1227758 h 123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467" h="1234406">
                <a:moveTo>
                  <a:pt x="0" y="1227758"/>
                </a:moveTo>
                <a:cubicBezTo>
                  <a:pt x="111477" y="1211530"/>
                  <a:pt x="222955" y="1195302"/>
                  <a:pt x="321733" y="990691"/>
                </a:cubicBezTo>
                <a:cubicBezTo>
                  <a:pt x="420511" y="786080"/>
                  <a:pt x="496711" y="-9787"/>
                  <a:pt x="592667" y="91"/>
                </a:cubicBezTo>
                <a:cubicBezTo>
                  <a:pt x="688623" y="9969"/>
                  <a:pt x="783167" y="845347"/>
                  <a:pt x="897467" y="1049958"/>
                </a:cubicBezTo>
                <a:cubicBezTo>
                  <a:pt x="1011767" y="1254569"/>
                  <a:pt x="1145117" y="1241163"/>
                  <a:pt x="1278467" y="1227758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01121" y="6187201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2000" dirty="0" smtClean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parameterized </a:t>
            </a:r>
            <a:r>
              <a:rPr lang="en-US" altLang="zh-CN" sz="2000" dirty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Gaussian </a:t>
            </a:r>
            <a:r>
              <a:rPr lang="en-US" altLang="zh-CN" sz="2000" dirty="0" smtClean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distribution </a:t>
            </a:r>
            <a:r>
              <a:rPr lang="en-US" altLang="zh-CN" sz="2000" dirty="0" smtClean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 </a:t>
            </a:r>
            <a:r>
              <a:rPr lang="en-US" altLang="zh-CN" sz="2000" dirty="0" smtClean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</a:t>
            </a:r>
            <a:r>
              <a:rPr lang="en-US" altLang="zh-CN" sz="2000" dirty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optimal sampling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2462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Find the Optimal Solution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zh-CN" sz="2000" b="1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Need to solve an optimization problem:</a:t>
            </a:r>
            <a:endParaRPr lang="en-US" altLang="zh-CN" sz="2000" b="1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Minimize the </a:t>
            </a:r>
            <a:r>
              <a:rPr lang="en-US" altLang="zh-CN" sz="2000" u="sng" dirty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distance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between the parameterized distribution and the optimal sampling distribution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 lvl="1"/>
            <a:endParaRPr lang="en-US" altLang="zh-CN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b="1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Three Questions</a:t>
            </a:r>
            <a: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What is the objective function?</a:t>
            </a:r>
          </a:p>
          <a:p>
            <a:pPr lvl="2"/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e.g., how to define the distance?</a:t>
            </a:r>
          </a:p>
          <a:p>
            <a:pPr lvl="2"/>
            <a:endParaRPr lang="en-US" altLang="zh-CN" sz="16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How to select the initial solution of parameterized distributions?</a:t>
            </a:r>
          </a:p>
          <a:p>
            <a:pPr lvl="1"/>
            <a:endParaRPr lang="en-US" altLang="zh-CN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Any analytic solution to this optimization problem?</a:t>
            </a:r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62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Objective Function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2" y="1052736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zh-CN" sz="2000" dirty="0" err="1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Kullback-Leibler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(KL) Distance</a:t>
            </a:r>
          </a:p>
          <a:p>
            <a:pPr lvl="1"/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Defined between any two distributions and measure how “close” they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are.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 “distance”</a:t>
            </a:r>
          </a:p>
          <a:p>
            <a:pPr lvl="1"/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Wingdings" pitchFamily="2" charset="2"/>
            </a:endParaRPr>
          </a:p>
          <a:p>
            <a:pPr marL="402336" lvl="1" indent="0">
              <a:buNone/>
            </a:pP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/>
            </a:r>
            <a:b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</a:br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Wingdings" pitchFamily="2" charset="2"/>
            </a:endParaRPr>
          </a:p>
          <a:p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Optimization problem based on KL 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distance</a:t>
            </a: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Wingdings" pitchFamily="2" charset="2"/>
            </a:endParaRPr>
          </a:p>
          <a:p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Wingdings" pitchFamily="2" charset="2"/>
            </a:endParaRP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Wingdings" pitchFamily="2" charset="2"/>
            </a:endParaRPr>
          </a:p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With the parameterized distribution, this problem becomes:</a:t>
            </a:r>
            <a:endParaRPr lang="zh-CN" altLang="en-US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459317"/>
              </p:ext>
            </p:extLst>
          </p:nvPr>
        </p:nvGraphicFramePr>
        <p:xfrm>
          <a:off x="2699791" y="2060848"/>
          <a:ext cx="392083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" name="Equation" r:id="rId3" imgW="2514600" imgH="507960" progId="Equation.DSMT4">
                  <p:embed/>
                </p:oleObj>
              </mc:Choice>
              <mc:Fallback>
                <p:oleObj name="Equation" r:id="rId3" imgW="25146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9791" y="2060848"/>
                        <a:ext cx="3920833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540054"/>
              </p:ext>
            </p:extLst>
          </p:nvPr>
        </p:nvGraphicFramePr>
        <p:xfrm>
          <a:off x="2339752" y="3573016"/>
          <a:ext cx="52863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0" name="Equation" r:id="rId5" imgW="3390840" imgH="507960" progId="Equation.DSMT4">
                  <p:embed/>
                </p:oleObj>
              </mc:Choice>
              <mc:Fallback>
                <p:oleObj name="Equation" r:id="rId5" imgW="3390840" imgH="50796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573016"/>
                        <a:ext cx="528637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776251"/>
              </p:ext>
            </p:extLst>
          </p:nvPr>
        </p:nvGraphicFramePr>
        <p:xfrm>
          <a:off x="2247900" y="5157788"/>
          <a:ext cx="54260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1" name="Equation" r:id="rId7" imgW="3479760" imgH="711000" progId="Equation.DSMT4">
                  <p:embed/>
                </p:oleObj>
              </mc:Choice>
              <mc:Fallback>
                <p:oleObj name="Equation" r:id="rId7" imgW="3479760" imgH="7110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5157788"/>
                        <a:ext cx="54260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62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Initial Parameter Selection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It is important to choose “initial solution” of mean and </a:t>
            </a:r>
            <a:r>
              <a:rPr lang="en-US" altLang="zh-CN" sz="2000" dirty="0" err="1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std-dev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for each parameterized distribution.</a:t>
            </a: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Find the initial parameter based on “norm minimization”</a:t>
            </a:r>
          </a:p>
          <a:p>
            <a:pPr lvl="1"/>
            <a:r>
              <a:rPr lang="en-US" altLang="zh-CN" sz="20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The point with “</a:t>
            </a:r>
            <a:r>
              <a:rPr lang="en-US" altLang="zh-CN" sz="2000" dirty="0">
                <a:solidFill>
                  <a:srgbClr val="C0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minimum L2-norm</a:t>
            </a:r>
            <a:r>
              <a:rPr lang="en-US" altLang="zh-CN" sz="20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” is the </a:t>
            </a:r>
            <a:r>
              <a:rPr lang="en-US" altLang="zh-CN" sz="2000" u="sng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most-likely</a:t>
            </a:r>
            <a:r>
              <a:rPr lang="en-US" altLang="zh-CN" sz="20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 location where the failure can happen.</a:t>
            </a:r>
          </a:p>
          <a:p>
            <a:pPr lvl="1"/>
            <a:r>
              <a:rPr lang="en-US" altLang="zh-CN" sz="20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The figure shows 2D case but the same technique applies to high-dim problems.</a:t>
            </a:r>
            <a:endParaRPr lang="zh-CN" altLang="en-US" sz="2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grpSp>
        <p:nvGrpSpPr>
          <p:cNvPr id="4" name="组合 75"/>
          <p:cNvGrpSpPr>
            <a:grpSpLocks/>
          </p:cNvGrpSpPr>
          <p:nvPr/>
        </p:nvGrpSpPr>
        <p:grpSpPr bwMode="auto">
          <a:xfrm>
            <a:off x="2412206" y="4067911"/>
            <a:ext cx="5207000" cy="2636838"/>
            <a:chOff x="2497717" y="3164900"/>
            <a:chExt cx="7093630" cy="3592139"/>
          </a:xfrm>
        </p:grpSpPr>
        <p:grpSp>
          <p:nvGrpSpPr>
            <p:cNvPr id="5" name="组合 76"/>
            <p:cNvGrpSpPr>
              <a:grpSpLocks/>
            </p:cNvGrpSpPr>
            <p:nvPr/>
          </p:nvGrpSpPr>
          <p:grpSpPr bwMode="auto">
            <a:xfrm rot="10800000">
              <a:off x="3776908" y="6297956"/>
              <a:ext cx="2123246" cy="459083"/>
              <a:chOff x="678208" y="5165358"/>
              <a:chExt cx="902562" cy="803789"/>
            </a:xfrm>
          </p:grpSpPr>
          <p:sp>
            <p:nvSpPr>
              <p:cNvPr id="68" name="Line 32"/>
              <p:cNvSpPr>
                <a:spLocks noChangeShapeType="1"/>
              </p:cNvSpPr>
              <p:nvPr/>
            </p:nvSpPr>
            <p:spPr bwMode="auto">
              <a:xfrm flipV="1">
                <a:off x="678208" y="5955148"/>
                <a:ext cx="901123" cy="43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  <p:sp>
            <p:nvSpPr>
              <p:cNvPr id="69" name="Freeform 34"/>
              <p:cNvSpPr>
                <a:spLocks/>
              </p:cNvSpPr>
              <p:nvPr/>
            </p:nvSpPr>
            <p:spPr bwMode="auto">
              <a:xfrm>
                <a:off x="678208" y="5549627"/>
                <a:ext cx="438224" cy="401197"/>
              </a:xfrm>
              <a:custGeom>
                <a:avLst/>
                <a:gdLst>
                  <a:gd name="T0" fmla="*/ 0 w 364"/>
                  <a:gd name="T1" fmla="*/ 2147483647 h 425"/>
                  <a:gd name="T2" fmla="*/ 2147483647 w 364"/>
                  <a:gd name="T3" fmla="*/ 2147483647 h 425"/>
                  <a:gd name="T4" fmla="*/ 2147483647 w 364"/>
                  <a:gd name="T5" fmla="*/ 2147483647 h 425"/>
                  <a:gd name="T6" fmla="*/ 2147483647 w 364"/>
                  <a:gd name="T7" fmla="*/ 2147483647 h 425"/>
                  <a:gd name="T8" fmla="*/ 2147483647 w 364"/>
                  <a:gd name="T9" fmla="*/ 0 h 4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4" h="425">
                    <a:moveTo>
                      <a:pt x="0" y="425"/>
                    </a:moveTo>
                    <a:cubicBezTo>
                      <a:pt x="48" y="422"/>
                      <a:pt x="97" y="420"/>
                      <a:pt x="124" y="405"/>
                    </a:cubicBezTo>
                    <a:cubicBezTo>
                      <a:pt x="151" y="390"/>
                      <a:pt x="144" y="393"/>
                      <a:pt x="165" y="336"/>
                    </a:cubicBezTo>
                    <a:cubicBezTo>
                      <a:pt x="186" y="279"/>
                      <a:pt x="214" y="118"/>
                      <a:pt x="247" y="62"/>
                    </a:cubicBezTo>
                    <a:cubicBezTo>
                      <a:pt x="280" y="6"/>
                      <a:pt x="322" y="3"/>
                      <a:pt x="364" y="0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  <p:sp>
            <p:nvSpPr>
              <p:cNvPr id="70" name="Freeform 35"/>
              <p:cNvSpPr>
                <a:spLocks/>
              </p:cNvSpPr>
              <p:nvPr/>
            </p:nvSpPr>
            <p:spPr bwMode="auto">
              <a:xfrm flipH="1">
                <a:off x="1115616" y="5548683"/>
                <a:ext cx="465154" cy="401197"/>
              </a:xfrm>
              <a:custGeom>
                <a:avLst/>
                <a:gdLst>
                  <a:gd name="T0" fmla="*/ 0 w 364"/>
                  <a:gd name="T1" fmla="*/ 2147483647 h 425"/>
                  <a:gd name="T2" fmla="*/ 2147483647 w 364"/>
                  <a:gd name="T3" fmla="*/ 2147483647 h 425"/>
                  <a:gd name="T4" fmla="*/ 2147483647 w 364"/>
                  <a:gd name="T5" fmla="*/ 2147483647 h 425"/>
                  <a:gd name="T6" fmla="*/ 2147483647 w 364"/>
                  <a:gd name="T7" fmla="*/ 2147483647 h 425"/>
                  <a:gd name="T8" fmla="*/ 2147483647 w 364"/>
                  <a:gd name="T9" fmla="*/ 0 h 4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4" h="425">
                    <a:moveTo>
                      <a:pt x="0" y="425"/>
                    </a:moveTo>
                    <a:cubicBezTo>
                      <a:pt x="48" y="422"/>
                      <a:pt x="97" y="420"/>
                      <a:pt x="124" y="405"/>
                    </a:cubicBezTo>
                    <a:cubicBezTo>
                      <a:pt x="151" y="390"/>
                      <a:pt x="144" y="393"/>
                      <a:pt x="165" y="336"/>
                    </a:cubicBezTo>
                    <a:cubicBezTo>
                      <a:pt x="186" y="279"/>
                      <a:pt x="214" y="118"/>
                      <a:pt x="247" y="62"/>
                    </a:cubicBezTo>
                    <a:cubicBezTo>
                      <a:pt x="280" y="6"/>
                      <a:pt x="322" y="3"/>
                      <a:pt x="364" y="0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  <p:sp>
            <p:nvSpPr>
              <p:cNvPr id="71" name="Line 40"/>
              <p:cNvSpPr>
                <a:spLocks noChangeShapeType="1"/>
              </p:cNvSpPr>
              <p:nvPr/>
            </p:nvSpPr>
            <p:spPr bwMode="auto">
              <a:xfrm flipV="1">
                <a:off x="1113968" y="5165358"/>
                <a:ext cx="0" cy="80378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</p:grpSp>
        <p:grpSp>
          <p:nvGrpSpPr>
            <p:cNvPr id="6" name="组合 77"/>
            <p:cNvGrpSpPr>
              <a:grpSpLocks/>
            </p:cNvGrpSpPr>
            <p:nvPr/>
          </p:nvGrpSpPr>
          <p:grpSpPr bwMode="auto">
            <a:xfrm>
              <a:off x="2497717" y="3164900"/>
              <a:ext cx="7093630" cy="3409210"/>
              <a:chOff x="2497717" y="3164900"/>
              <a:chExt cx="7093630" cy="3409210"/>
            </a:xfrm>
          </p:grpSpPr>
          <p:sp>
            <p:nvSpPr>
              <p:cNvPr id="7" name="Line 40"/>
              <p:cNvSpPr>
                <a:spLocks noChangeShapeType="1"/>
              </p:cNvSpPr>
              <p:nvPr/>
            </p:nvSpPr>
            <p:spPr bwMode="auto">
              <a:xfrm flipV="1">
                <a:off x="3592674" y="3848236"/>
                <a:ext cx="0" cy="238907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 flipV="1">
                <a:off x="3594577" y="6237311"/>
                <a:ext cx="3353686" cy="1063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  <p:sp>
            <p:nvSpPr>
              <p:cNvPr id="9" name="Text Box 30"/>
              <p:cNvSpPr txBox="1">
                <a:spLocks noChangeArrowheads="1"/>
              </p:cNvSpPr>
              <p:nvPr/>
            </p:nvSpPr>
            <p:spPr bwMode="auto">
              <a:xfrm>
                <a:off x="6298910" y="6235566"/>
                <a:ext cx="1747476" cy="3385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0" tIns="45715" rIns="91430" bIns="45715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buClr>
                    <a:srgbClr val="003A66"/>
                  </a:buClr>
                  <a:buSzPct val="70000"/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3333CC"/>
                    </a:solidFill>
                    <a:latin typeface="Arial Narrow" pitchFamily="34" charset="0"/>
                    <a:ea typeface="宋体" charset="-122"/>
                  </a:rPr>
                  <a:t>Parameter 1</a:t>
                </a:r>
                <a:endParaRPr lang="el-GR" altLang="zh-CN" sz="1600" b="1">
                  <a:solidFill>
                    <a:srgbClr val="3333CC"/>
                  </a:solidFill>
                  <a:latin typeface="Arial Narrow" pitchFamily="34" charset="0"/>
                  <a:ea typeface="宋体" charset="-122"/>
                </a:endParaRPr>
              </a:p>
            </p:txBody>
          </p:sp>
          <p:sp>
            <p:nvSpPr>
              <p:cNvPr id="10" name="Text Box 30"/>
              <p:cNvSpPr txBox="1">
                <a:spLocks noChangeArrowheads="1"/>
              </p:cNvSpPr>
              <p:nvPr/>
            </p:nvSpPr>
            <p:spPr bwMode="auto">
              <a:xfrm rot="-5400000">
                <a:off x="2322705" y="3862185"/>
                <a:ext cx="1855795" cy="461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0" tIns="45715" rIns="91430" bIns="45715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buClr>
                    <a:srgbClr val="003A66"/>
                  </a:buClr>
                  <a:buSzPct val="70000"/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3333CC"/>
                    </a:solidFill>
                    <a:latin typeface="Arial Narrow" pitchFamily="34" charset="0"/>
                    <a:ea typeface="宋体" charset="-122"/>
                  </a:rPr>
                  <a:t>Parameter 2</a:t>
                </a:r>
                <a:endParaRPr lang="el-GR" altLang="zh-CN" sz="1600" b="1">
                  <a:solidFill>
                    <a:srgbClr val="3333CC"/>
                  </a:solidFill>
                  <a:latin typeface="Arial Narrow" pitchFamily="34" charset="0"/>
                  <a:ea typeface="宋体" charset="-122"/>
                </a:endParaRPr>
              </a:p>
            </p:txBody>
          </p:sp>
          <p:sp>
            <p:nvSpPr>
              <p:cNvPr id="11" name="Line 40"/>
              <p:cNvSpPr>
                <a:spLocks noChangeShapeType="1"/>
              </p:cNvSpPr>
              <p:nvPr/>
            </p:nvSpPr>
            <p:spPr bwMode="auto">
              <a:xfrm flipV="1">
                <a:off x="5004048" y="4303478"/>
                <a:ext cx="829416" cy="66779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prstDash val="sysDash"/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  <p:sp>
            <p:nvSpPr>
              <p:cNvPr id="12" name="Line 40"/>
              <p:cNvSpPr>
                <a:spLocks noChangeShapeType="1"/>
              </p:cNvSpPr>
              <p:nvPr/>
            </p:nvSpPr>
            <p:spPr bwMode="auto">
              <a:xfrm flipV="1">
                <a:off x="4992924" y="4404236"/>
                <a:ext cx="1382775" cy="57334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prstDash val="sysDash"/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  <p:sp>
            <p:nvSpPr>
              <p:cNvPr id="13" name="Text Box 30"/>
              <p:cNvSpPr txBox="1">
                <a:spLocks noChangeArrowheads="1"/>
              </p:cNvSpPr>
              <p:nvPr/>
            </p:nvSpPr>
            <p:spPr bwMode="auto">
              <a:xfrm>
                <a:off x="4103948" y="4983578"/>
                <a:ext cx="1747476" cy="3385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0" tIns="45715" rIns="91430" bIns="45715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buClr>
                    <a:srgbClr val="003A66"/>
                  </a:buClr>
                  <a:buSzPct val="70000"/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3333CC"/>
                    </a:solidFill>
                    <a:latin typeface="Arial Narrow" pitchFamily="34" charset="0"/>
                    <a:ea typeface="宋体" charset="-122"/>
                  </a:rPr>
                  <a:t>Nominal point</a:t>
                </a:r>
                <a:endParaRPr lang="el-GR" altLang="zh-CN" sz="1600" b="1">
                  <a:solidFill>
                    <a:srgbClr val="3333CC"/>
                  </a:solidFill>
                  <a:latin typeface="Arial Narrow" pitchFamily="34" charset="0"/>
                  <a:ea typeface="宋体" charset="-122"/>
                </a:endParaRPr>
              </a:p>
            </p:txBody>
          </p:sp>
          <p:grpSp>
            <p:nvGrpSpPr>
              <p:cNvPr id="14" name="组合 85"/>
              <p:cNvGrpSpPr>
                <a:grpSpLocks/>
              </p:cNvGrpSpPr>
              <p:nvPr/>
            </p:nvGrpSpPr>
            <p:grpSpPr bwMode="auto">
              <a:xfrm rot="-5400000">
                <a:off x="1665636" y="4772275"/>
                <a:ext cx="2123246" cy="459083"/>
                <a:chOff x="678208" y="5165358"/>
                <a:chExt cx="902562" cy="803789"/>
              </a:xfrm>
            </p:grpSpPr>
            <p:sp>
              <p:nvSpPr>
                <p:cNvPr id="64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678208" y="5955148"/>
                  <a:ext cx="901123" cy="4324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/>
              </p:nvSpPr>
              <p:spPr bwMode="auto">
                <a:xfrm>
                  <a:off x="678208" y="5549627"/>
                  <a:ext cx="438224" cy="401197"/>
                </a:xfrm>
                <a:custGeom>
                  <a:avLst/>
                  <a:gdLst>
                    <a:gd name="T0" fmla="*/ 0 w 364"/>
                    <a:gd name="T1" fmla="*/ 2147483647 h 425"/>
                    <a:gd name="T2" fmla="*/ 2147483647 w 364"/>
                    <a:gd name="T3" fmla="*/ 2147483647 h 425"/>
                    <a:gd name="T4" fmla="*/ 2147483647 w 364"/>
                    <a:gd name="T5" fmla="*/ 2147483647 h 425"/>
                    <a:gd name="T6" fmla="*/ 2147483647 w 364"/>
                    <a:gd name="T7" fmla="*/ 2147483647 h 425"/>
                    <a:gd name="T8" fmla="*/ 2147483647 w 364"/>
                    <a:gd name="T9" fmla="*/ 0 h 4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4" h="425">
                      <a:moveTo>
                        <a:pt x="0" y="425"/>
                      </a:moveTo>
                      <a:cubicBezTo>
                        <a:pt x="48" y="422"/>
                        <a:pt x="97" y="420"/>
                        <a:pt x="124" y="405"/>
                      </a:cubicBezTo>
                      <a:cubicBezTo>
                        <a:pt x="151" y="390"/>
                        <a:pt x="144" y="393"/>
                        <a:pt x="165" y="336"/>
                      </a:cubicBezTo>
                      <a:cubicBezTo>
                        <a:pt x="186" y="279"/>
                        <a:pt x="214" y="118"/>
                        <a:pt x="247" y="62"/>
                      </a:cubicBezTo>
                      <a:cubicBezTo>
                        <a:pt x="280" y="6"/>
                        <a:pt x="322" y="3"/>
                        <a:pt x="36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/>
              </p:nvSpPr>
              <p:spPr bwMode="auto">
                <a:xfrm flipH="1">
                  <a:off x="1115616" y="5548683"/>
                  <a:ext cx="465154" cy="401197"/>
                </a:xfrm>
                <a:custGeom>
                  <a:avLst/>
                  <a:gdLst>
                    <a:gd name="T0" fmla="*/ 0 w 364"/>
                    <a:gd name="T1" fmla="*/ 2147483647 h 425"/>
                    <a:gd name="T2" fmla="*/ 2147483647 w 364"/>
                    <a:gd name="T3" fmla="*/ 2147483647 h 425"/>
                    <a:gd name="T4" fmla="*/ 2147483647 w 364"/>
                    <a:gd name="T5" fmla="*/ 2147483647 h 425"/>
                    <a:gd name="T6" fmla="*/ 2147483647 w 364"/>
                    <a:gd name="T7" fmla="*/ 2147483647 h 425"/>
                    <a:gd name="T8" fmla="*/ 2147483647 w 364"/>
                    <a:gd name="T9" fmla="*/ 0 h 4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4" h="425">
                      <a:moveTo>
                        <a:pt x="0" y="425"/>
                      </a:moveTo>
                      <a:cubicBezTo>
                        <a:pt x="48" y="422"/>
                        <a:pt x="97" y="420"/>
                        <a:pt x="124" y="405"/>
                      </a:cubicBezTo>
                      <a:cubicBezTo>
                        <a:pt x="151" y="390"/>
                        <a:pt x="144" y="393"/>
                        <a:pt x="165" y="336"/>
                      </a:cubicBezTo>
                      <a:cubicBezTo>
                        <a:pt x="186" y="279"/>
                        <a:pt x="214" y="118"/>
                        <a:pt x="247" y="62"/>
                      </a:cubicBezTo>
                      <a:cubicBezTo>
                        <a:pt x="280" y="6"/>
                        <a:pt x="322" y="3"/>
                        <a:pt x="36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  <p:sp>
              <p:nvSpPr>
                <p:cNvPr id="67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113968" y="5165358"/>
                  <a:ext cx="0" cy="803789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</p:grpSp>
          <p:sp>
            <p:nvSpPr>
              <p:cNvPr id="15" name="Line 40"/>
              <p:cNvSpPr>
                <a:spLocks noChangeShapeType="1"/>
              </p:cNvSpPr>
              <p:nvPr/>
            </p:nvSpPr>
            <p:spPr bwMode="auto">
              <a:xfrm flipV="1">
                <a:off x="4977686" y="3794852"/>
                <a:ext cx="673793" cy="1188725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prstDash val="sysDash"/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  <p:grpSp>
            <p:nvGrpSpPr>
              <p:cNvPr id="16" name="组合 87"/>
              <p:cNvGrpSpPr>
                <a:grpSpLocks/>
              </p:cNvGrpSpPr>
              <p:nvPr/>
            </p:nvGrpSpPr>
            <p:grpSpPr bwMode="auto">
              <a:xfrm>
                <a:off x="5598968" y="3448340"/>
                <a:ext cx="3992379" cy="955897"/>
                <a:chOff x="6041281" y="3378738"/>
                <a:chExt cx="3992379" cy="955897"/>
              </a:xfrm>
            </p:grpSpPr>
            <p:sp>
              <p:nvSpPr>
                <p:cNvPr id="20" name="任意多边形 19"/>
                <p:cNvSpPr/>
                <p:nvPr/>
              </p:nvSpPr>
              <p:spPr>
                <a:xfrm>
                  <a:off x="6041330" y="3378604"/>
                  <a:ext cx="1976701" cy="955885"/>
                </a:xfrm>
                <a:custGeom>
                  <a:avLst/>
                  <a:gdLst>
                    <a:gd name="connsiteX0" fmla="*/ 0 w 1977656"/>
                    <a:gd name="connsiteY0" fmla="*/ 0 h 955897"/>
                    <a:gd name="connsiteX1" fmla="*/ 414669 w 1977656"/>
                    <a:gd name="connsiteY1" fmla="*/ 914400 h 955897"/>
                    <a:gd name="connsiteX2" fmla="*/ 1977656 w 1977656"/>
                    <a:gd name="connsiteY2" fmla="*/ 797442 h 9558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977656" h="955897">
                      <a:moveTo>
                        <a:pt x="0" y="0"/>
                      </a:moveTo>
                      <a:cubicBezTo>
                        <a:pt x="42530" y="390746"/>
                        <a:pt x="85060" y="781493"/>
                        <a:pt x="414669" y="914400"/>
                      </a:cubicBezTo>
                      <a:cubicBezTo>
                        <a:pt x="744278" y="1047307"/>
                        <a:pt x="1681716" y="820479"/>
                        <a:pt x="1977656" y="797442"/>
                      </a:cubicBezTo>
                    </a:path>
                  </a:pathLst>
                </a:custGeom>
                <a:noFill/>
                <a:ln w="349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21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7411008" y="3517997"/>
                  <a:ext cx="2622652" cy="4612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1430" tIns="45715" rIns="91430" bIns="45715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lnSpc>
                      <a:spcPct val="85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lnSpc>
                      <a:spcPct val="85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lnSpc>
                      <a:spcPct val="85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lnSpc>
                      <a:spcPct val="85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buClr>
                      <a:srgbClr val="003A66"/>
                    </a:buClr>
                    <a:buSzPct val="70000"/>
                    <a:buFont typeface="Wingdings" pitchFamily="2" charset="2"/>
                    <a:buNone/>
                  </a:pPr>
                  <a:r>
                    <a:rPr lang="en-US" altLang="zh-CN" sz="1600" b="1">
                      <a:solidFill>
                        <a:srgbClr val="FF0000"/>
                      </a:solidFill>
                      <a:latin typeface="Arial Narrow" pitchFamily="34" charset="0"/>
                      <a:ea typeface="宋体" charset="-122"/>
                    </a:rPr>
                    <a:t>Failure region</a:t>
                  </a:r>
                  <a:endParaRPr lang="el-GR" altLang="zh-CN" sz="1600" b="1">
                    <a:solidFill>
                      <a:srgbClr val="FF0000"/>
                    </a:solidFill>
                    <a:latin typeface="Arial Narrow" pitchFamily="34" charset="0"/>
                    <a:ea typeface="宋体" charset="-122"/>
                  </a:endParaRPr>
                </a:p>
              </p:txBody>
            </p:sp>
            <p:sp>
              <p:nvSpPr>
                <p:cNvPr id="22" name="流程图: 联系 21"/>
                <p:cNvSpPr/>
                <p:nvPr/>
              </p:nvSpPr>
              <p:spPr>
                <a:xfrm>
                  <a:off x="6216507" y="3614331"/>
                  <a:ext cx="71370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23" name="流程图: 联系 22"/>
                <p:cNvSpPr/>
                <p:nvPr/>
              </p:nvSpPr>
              <p:spPr>
                <a:xfrm>
                  <a:off x="6298690" y="4033882"/>
                  <a:ext cx="71370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24" name="流程图: 联系 23"/>
                <p:cNvSpPr/>
                <p:nvPr/>
              </p:nvSpPr>
              <p:spPr>
                <a:xfrm>
                  <a:off x="6214345" y="3824107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25" name="流程图: 联系 24"/>
                <p:cNvSpPr/>
                <p:nvPr/>
              </p:nvSpPr>
              <p:spPr>
                <a:xfrm>
                  <a:off x="6365734" y="4183105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26" name="流程图: 联系 25"/>
                <p:cNvSpPr/>
                <p:nvPr/>
              </p:nvSpPr>
              <p:spPr>
                <a:xfrm>
                  <a:off x="6445753" y="4224194"/>
                  <a:ext cx="71370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27" name="流程图: 联系 26"/>
                <p:cNvSpPr/>
                <p:nvPr/>
              </p:nvSpPr>
              <p:spPr>
                <a:xfrm>
                  <a:off x="6876129" y="4247984"/>
                  <a:ext cx="71368" cy="62716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28" name="流程图: 联系 27"/>
                <p:cNvSpPr/>
                <p:nvPr/>
              </p:nvSpPr>
              <p:spPr>
                <a:xfrm>
                  <a:off x="6731228" y="4256634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29" name="流程图: 联系 28"/>
                <p:cNvSpPr/>
                <p:nvPr/>
              </p:nvSpPr>
              <p:spPr>
                <a:xfrm>
                  <a:off x="6480356" y="4118226"/>
                  <a:ext cx="71370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0" name="流程图: 联系 29"/>
                <p:cNvSpPr/>
                <p:nvPr/>
              </p:nvSpPr>
              <p:spPr>
                <a:xfrm>
                  <a:off x="6653371" y="4152828"/>
                  <a:ext cx="71370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1" name="流程图: 联系 30"/>
                <p:cNvSpPr/>
                <p:nvPr/>
              </p:nvSpPr>
              <p:spPr>
                <a:xfrm>
                  <a:off x="6582003" y="4263122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2" name="流程图: 联系 31"/>
                <p:cNvSpPr/>
                <p:nvPr/>
              </p:nvSpPr>
              <p:spPr>
                <a:xfrm>
                  <a:off x="6203531" y="3984142"/>
                  <a:ext cx="71370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3" name="流程图: 联系 32"/>
                <p:cNvSpPr/>
                <p:nvPr/>
              </p:nvSpPr>
              <p:spPr>
                <a:xfrm>
                  <a:off x="6274901" y="4146339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4" name="流程图: 联系 33"/>
                <p:cNvSpPr/>
                <p:nvPr/>
              </p:nvSpPr>
              <p:spPr>
                <a:xfrm>
                  <a:off x="7944499" y="3984142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5" name="流程图: 联系 34"/>
                <p:cNvSpPr/>
                <p:nvPr/>
              </p:nvSpPr>
              <p:spPr>
                <a:xfrm>
                  <a:off x="6370059" y="3767879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6" name="流程图: 联系 35"/>
                <p:cNvSpPr/>
                <p:nvPr/>
              </p:nvSpPr>
              <p:spPr>
                <a:xfrm>
                  <a:off x="6521448" y="3919263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7" name="流程图: 联系 36"/>
                <p:cNvSpPr/>
                <p:nvPr/>
              </p:nvSpPr>
              <p:spPr>
                <a:xfrm>
                  <a:off x="6674998" y="4072810"/>
                  <a:ext cx="71370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8" name="流程图: 联系 37"/>
                <p:cNvSpPr/>
                <p:nvPr/>
              </p:nvSpPr>
              <p:spPr>
                <a:xfrm>
                  <a:off x="6826387" y="4224194"/>
                  <a:ext cx="71370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9" name="流程图: 联系 38"/>
                <p:cNvSpPr/>
                <p:nvPr/>
              </p:nvSpPr>
              <p:spPr>
                <a:xfrm>
                  <a:off x="6404662" y="3992793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0" name="流程图: 联系 39"/>
                <p:cNvSpPr/>
                <p:nvPr/>
              </p:nvSpPr>
              <p:spPr>
                <a:xfrm>
                  <a:off x="6380872" y="3888986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1" name="流程图: 联系 40"/>
                <p:cNvSpPr/>
                <p:nvPr/>
              </p:nvSpPr>
              <p:spPr>
                <a:xfrm>
                  <a:off x="6551725" y="4033882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2" name="流程图: 联系 41"/>
                <p:cNvSpPr/>
                <p:nvPr/>
              </p:nvSpPr>
              <p:spPr>
                <a:xfrm>
                  <a:off x="6564702" y="4107412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3" name="流程图: 联系 42"/>
                <p:cNvSpPr/>
                <p:nvPr/>
              </p:nvSpPr>
              <p:spPr>
                <a:xfrm>
                  <a:off x="6839363" y="4007931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4" name="流程图: 联系 43"/>
                <p:cNvSpPr/>
                <p:nvPr/>
              </p:nvSpPr>
              <p:spPr>
                <a:xfrm>
                  <a:off x="7237298" y="3940890"/>
                  <a:ext cx="71370" cy="62716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5" name="流程图: 联系 44"/>
                <p:cNvSpPr/>
                <p:nvPr/>
              </p:nvSpPr>
              <p:spPr>
                <a:xfrm>
                  <a:off x="6960474" y="4103087"/>
                  <a:ext cx="73532" cy="62717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6" name="流程图: 联系 45"/>
                <p:cNvSpPr/>
                <p:nvPr/>
              </p:nvSpPr>
              <p:spPr>
                <a:xfrm>
                  <a:off x="7364898" y="4170129"/>
                  <a:ext cx="71368" cy="62716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7" name="流程图: 联系 46"/>
                <p:cNvSpPr/>
                <p:nvPr/>
              </p:nvSpPr>
              <p:spPr>
                <a:xfrm>
                  <a:off x="7741206" y="4077135"/>
                  <a:ext cx="71368" cy="62717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8" name="流程图: 联系 47"/>
                <p:cNvSpPr/>
                <p:nvPr/>
              </p:nvSpPr>
              <p:spPr>
                <a:xfrm>
                  <a:off x="7479520" y="4068484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9" name="流程图: 联系 48"/>
                <p:cNvSpPr/>
                <p:nvPr/>
              </p:nvSpPr>
              <p:spPr>
                <a:xfrm>
                  <a:off x="7150791" y="4161478"/>
                  <a:ext cx="73532" cy="62716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0" name="流程图: 联系 49"/>
                <p:cNvSpPr/>
                <p:nvPr/>
              </p:nvSpPr>
              <p:spPr>
                <a:xfrm>
                  <a:off x="6709601" y="3646771"/>
                  <a:ext cx="71370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1" name="流程图: 联系 50"/>
                <p:cNvSpPr/>
                <p:nvPr/>
              </p:nvSpPr>
              <p:spPr>
                <a:xfrm>
                  <a:off x="6058632" y="3378604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2" name="流程图: 联系 51"/>
                <p:cNvSpPr/>
                <p:nvPr/>
              </p:nvSpPr>
              <p:spPr>
                <a:xfrm>
                  <a:off x="6151627" y="3581892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3" name="流程图: 联系 52"/>
                <p:cNvSpPr/>
                <p:nvPr/>
              </p:nvSpPr>
              <p:spPr>
                <a:xfrm>
                  <a:off x="6547400" y="3525664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4" name="流程图: 联系 53"/>
                <p:cNvSpPr/>
                <p:nvPr/>
              </p:nvSpPr>
              <p:spPr>
                <a:xfrm>
                  <a:off x="6599305" y="3815457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5" name="流程图: 联系 54"/>
                <p:cNvSpPr/>
                <p:nvPr/>
              </p:nvSpPr>
              <p:spPr>
                <a:xfrm>
                  <a:off x="6904244" y="3614331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6" name="流程图: 联系 55"/>
                <p:cNvSpPr/>
                <p:nvPr/>
              </p:nvSpPr>
              <p:spPr>
                <a:xfrm>
                  <a:off x="7012378" y="3969003"/>
                  <a:ext cx="71370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7" name="流程图: 联系 56"/>
                <p:cNvSpPr/>
                <p:nvPr/>
              </p:nvSpPr>
              <p:spPr>
                <a:xfrm>
                  <a:off x="6746368" y="3850059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8" name="流程图: 联系 57"/>
                <p:cNvSpPr/>
                <p:nvPr/>
              </p:nvSpPr>
              <p:spPr>
                <a:xfrm>
                  <a:off x="7094561" y="3776529"/>
                  <a:ext cx="71370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9" name="流程图: 联系 58"/>
                <p:cNvSpPr/>
                <p:nvPr/>
              </p:nvSpPr>
              <p:spPr>
                <a:xfrm>
                  <a:off x="7460056" y="3802481"/>
                  <a:ext cx="71368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0" name="流程图: 联系 59"/>
                <p:cNvSpPr/>
                <p:nvPr/>
              </p:nvSpPr>
              <p:spPr>
                <a:xfrm>
                  <a:off x="7021029" y="4198243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1" name="流程图: 联系 60"/>
                <p:cNvSpPr/>
                <p:nvPr/>
              </p:nvSpPr>
              <p:spPr>
                <a:xfrm>
                  <a:off x="7116187" y="4023070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2" name="流程图: 联系 61"/>
                <p:cNvSpPr/>
                <p:nvPr/>
              </p:nvSpPr>
              <p:spPr>
                <a:xfrm>
                  <a:off x="7295692" y="3493223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3" name="流程图: 联系 62"/>
                <p:cNvSpPr/>
                <p:nvPr/>
              </p:nvSpPr>
              <p:spPr>
                <a:xfrm>
                  <a:off x="6333293" y="3486736"/>
                  <a:ext cx="73532" cy="64879"/>
                </a:xfrm>
                <a:prstGeom prst="flowChartConnector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</p:grpSp>
          <p:sp>
            <p:nvSpPr>
              <p:cNvPr id="17" name="椭圆 16"/>
              <p:cNvSpPr/>
              <p:nvPr/>
            </p:nvSpPr>
            <p:spPr>
              <a:xfrm>
                <a:off x="4240847" y="4347862"/>
                <a:ext cx="1472793" cy="1310557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3955371" y="4094833"/>
                <a:ext cx="2043743" cy="1816614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594201" y="3794228"/>
                <a:ext cx="2757433" cy="2452429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62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Analytic Optimization Solution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124744"/>
            <a:ext cx="7848872" cy="4800600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Recall that the optimization problem is</a:t>
            </a:r>
            <a:b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r>
              <a:rPr lang="en-US" altLang="zh-CN" sz="1800" b="1" i="1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E</a:t>
            </a:r>
            <a:r>
              <a:rPr lang="en-US" altLang="zh-CN" sz="1800" b="1" i="1" baseline="-25000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h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cannot be evaluated directly and </a:t>
            </a:r>
            <a:r>
              <a:rPr lang="en-US" altLang="zh-CN" sz="1800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sampling method 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must be used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402336" lvl="1" indent="0">
              <a:buNone/>
            </a:pPr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Above 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problem 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can be solved analytically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     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follows Gaussian distribution</a:t>
            </a:r>
          </a:p>
          <a:p>
            <a:pPr lvl="1"/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optimal solution of this problem can be solved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by (e.g., mean):</a:t>
            </a:r>
          </a:p>
          <a:p>
            <a:pPr lvl="1"/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Analytic Solution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091375"/>
              </p:ext>
            </p:extLst>
          </p:nvPr>
        </p:nvGraphicFramePr>
        <p:xfrm>
          <a:off x="2339752" y="1484784"/>
          <a:ext cx="54260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" name="Equation" r:id="rId3" imgW="3479760" imgH="279360" progId="Equation.DSMT4">
                  <p:embed/>
                </p:oleObj>
              </mc:Choice>
              <mc:Fallback>
                <p:oleObj name="Equation" r:id="rId3" imgW="3479760" imgH="279360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484784"/>
                        <a:ext cx="54260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071179"/>
              </p:ext>
            </p:extLst>
          </p:nvPr>
        </p:nvGraphicFramePr>
        <p:xfrm>
          <a:off x="2268538" y="2206824"/>
          <a:ext cx="56165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0" name="Equation" r:id="rId5" imgW="3848040" imgH="444240" progId="Equation.DSMT4">
                  <p:embed/>
                </p:oleObj>
              </mc:Choice>
              <mc:Fallback>
                <p:oleObj name="Equation" r:id="rId5" imgW="3848040" imgH="44424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206824"/>
                        <a:ext cx="56165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94947"/>
              </p:ext>
            </p:extLst>
          </p:nvPr>
        </p:nvGraphicFramePr>
        <p:xfrm>
          <a:off x="1838390" y="3263778"/>
          <a:ext cx="9715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1" name="Equation" r:id="rId7" imgW="622080" imgH="203040" progId="Equation.DSMT4">
                  <p:embed/>
                </p:oleObj>
              </mc:Choice>
              <mc:Fallback>
                <p:oleObj name="Equation" r:id="rId7" imgW="622080" imgH="20304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90" y="3263778"/>
                        <a:ext cx="97155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363448"/>
              </p:ext>
            </p:extLst>
          </p:nvPr>
        </p:nvGraphicFramePr>
        <p:xfrm>
          <a:off x="2959100" y="3987800"/>
          <a:ext cx="38004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2" name="Equation" r:id="rId9" imgW="2603160" imgH="469800" progId="Equation.DSMT4">
                  <p:embed/>
                </p:oleObj>
              </mc:Choice>
              <mc:Fallback>
                <p:oleObj name="Equation" r:id="rId9" imgW="2603160" imgH="4698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3987800"/>
                        <a:ext cx="380047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090048"/>
              </p:ext>
            </p:extLst>
          </p:nvPr>
        </p:nvGraphicFramePr>
        <p:xfrm>
          <a:off x="1252538" y="5157788"/>
          <a:ext cx="76739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" name="Equation" r:id="rId11" imgW="5257800" imgH="888840" progId="Equation.DSMT4">
                  <p:embed/>
                </p:oleObj>
              </mc:Choice>
              <mc:Fallback>
                <p:oleObj name="Equation" r:id="rId11" imgW="5257800" imgH="88884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5157788"/>
                        <a:ext cx="767397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14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Overall Algorithm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圆角矩形 3"/>
              <p:cNvSpPr/>
              <p:nvPr/>
            </p:nvSpPr>
            <p:spPr>
              <a:xfrm>
                <a:off x="1187624" y="1131584"/>
                <a:ext cx="7156986" cy="360040"/>
              </a:xfrm>
              <a:prstGeom prst="round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effectLst>
                <a:outerShdw blurRad="266700" dist="101600" dir="18900000" sx="103000" sy="103000" kx="-1200000" algn="b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  <a:latin typeface="Berlin Sans FB" pitchFamily="34" charset="0"/>
                    <a:cs typeface="Aharoni" pitchFamily="2" charset="-79"/>
                  </a:rPr>
                  <a:t>Input random variables with given distribution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chemeClr val="tx1"/>
                            </a:solidFill>
                            <a:latin typeface="Cambria Math"/>
                            <a:cs typeface="Aharoni" pitchFamily="2" charset="-79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/>
                            <a:cs typeface="Aharoni" pitchFamily="2" charset="-79"/>
                          </a:rPr>
                          <m:t>𝑁</m:t>
                        </m:r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/>
                            <a:cs typeface="Aharoni" pitchFamily="2" charset="-79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/>
                            <a:cs typeface="Aharoni" pitchFamily="2" charset="-79"/>
                          </a:rPr>
                          <m:t>𝜇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  <a:cs typeface="Aharoni" pitchFamily="2" charset="-79"/>
                          </a:rPr>
                          <m:t>(</m:t>
                        </m:r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/>
                            <a:cs typeface="Aharoni" pitchFamily="2" charset="-79"/>
                          </a:rPr>
                          <m:t>0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  <a:cs typeface="Aharoni" pitchFamily="2" charset="-79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/>
                        <a:cs typeface="Aharoni" pitchFamily="2" charset="-79"/>
                      </a:rPr>
                      <m:t>,</m:t>
                    </m:r>
                    <m:sSup>
                      <m:sSup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  <a:cs typeface="Aharoni" pitchFamily="2" charset="-79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/>
                            <a:cs typeface="Aharoni" pitchFamily="2" charset="-79"/>
                          </a:rPr>
                          <m:t>𝜎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  <a:cs typeface="Aharoni" pitchFamily="2" charset="-79"/>
                          </a:rPr>
                          <m:t>(0)</m:t>
                        </m:r>
                      </m:sup>
                    </m:sSup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/>
                        <a:cs typeface="Aharoni" pitchFamily="2" charset="-79"/>
                      </a:rPr>
                      <m:t>)</m:t>
                    </m:r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  <a:latin typeface="Berlin Sans FB" pitchFamily="34" charset="0"/>
                    <a:cs typeface="Aharoni" pitchFamily="2" charset="-79"/>
                  </a:rPr>
                  <a:t> 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圆角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131584"/>
                <a:ext cx="7156986" cy="36004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effectLst>
                <a:outerShdw blurRad="266700" dist="101600" dir="18900000" sx="103000" sy="103000" kx="-1200000" algn="bl" rotWithShape="0">
                  <a:prstClr val="black">
                    <a:alpha val="19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下箭头 4"/>
          <p:cNvSpPr/>
          <p:nvPr/>
        </p:nvSpPr>
        <p:spPr>
          <a:xfrm>
            <a:off x="4617275" y="1510761"/>
            <a:ext cx="432048" cy="16823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173013" y="1678995"/>
            <a:ext cx="7201626" cy="1455296"/>
            <a:chOff x="617868" y="2132859"/>
            <a:chExt cx="4843818" cy="1455296"/>
          </a:xfrm>
        </p:grpSpPr>
        <p:grpSp>
          <p:nvGrpSpPr>
            <p:cNvPr id="7" name="组合 6"/>
            <p:cNvGrpSpPr/>
            <p:nvPr/>
          </p:nvGrpSpPr>
          <p:grpSpPr>
            <a:xfrm>
              <a:off x="617868" y="2132859"/>
              <a:ext cx="4830328" cy="1455296"/>
              <a:chOff x="2017992" y="2195572"/>
              <a:chExt cx="4830328" cy="1728574"/>
            </a:xfrm>
          </p:grpSpPr>
          <p:sp>
            <p:nvSpPr>
              <p:cNvPr id="9" name="圆角矩形 8"/>
              <p:cNvSpPr/>
              <p:nvPr/>
            </p:nvSpPr>
            <p:spPr>
              <a:xfrm>
                <a:off x="2017992" y="2195572"/>
                <a:ext cx="4826956" cy="1728574"/>
              </a:xfrm>
              <a:prstGeom prst="round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effectLst>
                <a:outerShdw blurRad="266700" dist="101600" dir="18900000" sx="103000" sy="103000" kx="-1200000" algn="b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dirty="0" smtClean="0">
                  <a:solidFill>
                    <a:schemeClr val="tx1"/>
                  </a:solidFill>
                  <a:latin typeface="Berlin Sans FB" pitchFamily="34" charset="0"/>
                  <a:cs typeface="Aharoni" pitchFamily="2" charset="-79"/>
                </a:endParaRPr>
              </a:p>
              <a:p>
                <a:pPr algn="ctr"/>
                <a:endParaRPr lang="en-US" altLang="zh-CN" dirty="0">
                  <a:solidFill>
                    <a:schemeClr val="tx1"/>
                  </a:solidFill>
                  <a:latin typeface="Berlin Sans FB" pitchFamily="34" charset="0"/>
                  <a:cs typeface="Aharoni" pitchFamily="2" charset="-79"/>
                </a:endParaRPr>
              </a:p>
              <a:p>
                <a:pPr algn="ctr"/>
                <a:endParaRPr lang="en-US" altLang="zh-CN" dirty="0">
                  <a:solidFill>
                    <a:schemeClr val="tx1"/>
                  </a:solidFill>
                  <a:latin typeface="Berlin Sans FB" pitchFamily="34" charset="0"/>
                  <a:cs typeface="Aharoni" pitchFamily="2" charset="-79"/>
                </a:endParaRPr>
              </a:p>
              <a:p>
                <a:pPr algn="ctr"/>
                <a:endParaRPr lang="en-US" altLang="zh-CN" dirty="0" smtClean="0">
                  <a:solidFill>
                    <a:schemeClr val="tx1"/>
                  </a:solidFill>
                  <a:latin typeface="Berlin Sans FB" pitchFamily="34" charset="0"/>
                  <a:cs typeface="Aharoni" pitchFamily="2" charset="-79"/>
                </a:endParaRPr>
              </a:p>
              <a:p>
                <a:pPr algn="ctr"/>
                <a:endParaRPr lang="zh-CN" altLang="en-US" dirty="0"/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>
                <a:off x="2023784" y="2665942"/>
                <a:ext cx="4824536" cy="0"/>
              </a:xfrm>
              <a:prstGeom prst="line">
                <a:avLst/>
              </a:prstGeom>
              <a:ln w="2222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3172662" y="2199105"/>
                <a:ext cx="2585656" cy="438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Berlin Sans FB" pitchFamily="34" charset="0"/>
                    <a:cs typeface="Aharoni" pitchFamily="2" charset="-79"/>
                  </a:rPr>
                  <a:t>Step1: Initial </a:t>
                </a:r>
                <a:r>
                  <a:rPr lang="en-US" altLang="zh-CN" dirty="0" smtClean="0">
                    <a:latin typeface="Berlin Sans FB" pitchFamily="34" charset="0"/>
                    <a:cs typeface="Aharoni" pitchFamily="2" charset="-79"/>
                  </a:rPr>
                  <a:t>Parameter </a:t>
                </a:r>
                <a:r>
                  <a:rPr lang="en-US" altLang="zh-CN" dirty="0">
                    <a:latin typeface="Berlin Sans FB" pitchFamily="34" charset="0"/>
                    <a:cs typeface="Aharoni" pitchFamily="2" charset="-79"/>
                  </a:rPr>
                  <a:t>S</a:t>
                </a:r>
                <a:r>
                  <a:rPr lang="en-US" altLang="zh-CN" dirty="0" smtClean="0">
                    <a:latin typeface="Berlin Sans FB" pitchFamily="34" charset="0"/>
                    <a:cs typeface="Aharoni" pitchFamily="2" charset="-79"/>
                  </a:rPr>
                  <a:t>election</a:t>
                </a:r>
                <a:endParaRPr lang="en-US" altLang="zh-CN" dirty="0">
                  <a:latin typeface="Berlin Sans FB" pitchFamily="34" charset="0"/>
                  <a:cs typeface="Aharoni" pitchFamily="2" charset="-79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69047" y="2500674"/>
                  <a:ext cx="4792639" cy="10874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600" dirty="0" smtClean="0">
                      <a:latin typeface="Berlin Sans FB" pitchFamily="34" charset="0"/>
                      <a:cs typeface="Aharoni" pitchFamily="2" charset="-79"/>
                    </a:rPr>
                    <a:t>(1) Draw uniform-distributed samples</a:t>
                  </a:r>
                </a:p>
                <a:p>
                  <a:r>
                    <a:rPr lang="en-US" altLang="zh-CN" sz="1600" dirty="0" smtClean="0">
                      <a:latin typeface="Berlin Sans FB" pitchFamily="34" charset="0"/>
                      <a:cs typeface="Aharoni" pitchFamily="2" charset="-79"/>
                    </a:rPr>
                    <a:t>(2) Identify failed samples and calculate their L2-norm</a:t>
                  </a:r>
                </a:p>
                <a:p>
                  <a:r>
                    <a:rPr lang="en-US" altLang="zh-CN" sz="1600" dirty="0" smtClean="0">
                      <a:latin typeface="Berlin Sans FB" pitchFamily="34" charset="0"/>
                      <a:cs typeface="Aharoni" pitchFamily="2" charset="-79"/>
                    </a:rPr>
                    <a:t>(3) Choose the value of failed sample with minimum L2-norm as the initial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1400" i="1" smtClean="0"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zh-CN" altLang="en-US" sz="1400" i="1" smtClean="0">
                              <a:latin typeface="Cambria Math"/>
                              <a:cs typeface="Aharoni" pitchFamily="2" charset="-79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1400" b="0" i="1" smtClean="0">
                              <a:latin typeface="Cambria Math"/>
                              <a:cs typeface="Aharoni" pitchFamily="2" charset="-79"/>
                            </a:rPr>
                            <m:t>(1)</m:t>
                          </m:r>
                        </m:sup>
                      </m:sSup>
                    </m:oMath>
                  </a14:m>
                  <a:r>
                    <a:rPr lang="en-US" altLang="zh-CN" sz="1600" dirty="0" smtClean="0">
                      <a:latin typeface="Berlin Sans FB" pitchFamily="34" charset="0"/>
                      <a:cs typeface="Aharoni" pitchFamily="2" charset="-79"/>
                    </a:rPr>
                    <a:t>; set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zh-CN" altLang="en-US" sz="1600" i="1" smtClean="0">
                              <a:latin typeface="Cambria Math"/>
                              <a:cs typeface="Aharoni" pitchFamily="2" charset="-79"/>
                            </a:rPr>
                            <m:t>𝜎</m:t>
                          </m:r>
                        </m:e>
                        <m:sup>
                          <m:r>
                            <a:rPr lang="en-US" altLang="zh-CN" sz="1600" i="1">
                              <a:latin typeface="Cambria Math"/>
                              <a:cs typeface="Aharoni" pitchFamily="2" charset="-79"/>
                            </a:rPr>
                            <m:t>(1)</m:t>
                          </m:r>
                        </m:sup>
                      </m:sSup>
                    </m:oMath>
                  </a14:m>
                  <a:r>
                    <a:rPr lang="en-US" altLang="zh-CN" sz="1600" dirty="0" smtClean="0">
                      <a:latin typeface="Berlin Sans FB" pitchFamily="34" charset="0"/>
                      <a:cs typeface="Aharoni" pitchFamily="2" charset="-79"/>
                    </a:rPr>
                    <a:t> as the given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zh-CN" altLang="en-US" sz="1600" i="1">
                              <a:latin typeface="Cambria Math"/>
                              <a:cs typeface="Aharoni" pitchFamily="2" charset="-79"/>
                            </a:rPr>
                            <m:t>𝜎</m:t>
                          </m:r>
                        </m:e>
                        <m:sup>
                          <m:r>
                            <a:rPr lang="en-US" altLang="zh-CN" sz="1600" i="1">
                              <a:latin typeface="Cambria Math"/>
                              <a:cs typeface="Aharoni" pitchFamily="2" charset="-79"/>
                            </a:rPr>
                            <m:t>(</m:t>
                          </m:r>
                          <m:r>
                            <a:rPr lang="en-US" altLang="zh-CN" sz="1600" b="0" i="1" smtClean="0">
                              <a:latin typeface="Cambria Math"/>
                              <a:cs typeface="Aharoni" pitchFamily="2" charset="-79"/>
                            </a:rPr>
                            <m:t>0</m:t>
                          </m:r>
                          <m:r>
                            <a:rPr lang="en-US" altLang="zh-CN" sz="1600" i="1">
                              <a:latin typeface="Cambria Math"/>
                              <a:cs typeface="Aharoni" pitchFamily="2" charset="-79"/>
                            </a:rPr>
                            <m:t>)</m:t>
                          </m:r>
                        </m:sup>
                      </m:sSup>
                    </m:oMath>
                  </a14:m>
                  <a:endParaRPr lang="en-US" altLang="zh-CN" sz="1600" dirty="0">
                    <a:latin typeface="Berlin Sans FB" pitchFamily="34" charset="0"/>
                    <a:cs typeface="Aharoni" pitchFamily="2" charset="-79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047" y="2500674"/>
                  <a:ext cx="4792639" cy="10874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428" t="-1124" r="-941" b="-674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组合 11"/>
          <p:cNvGrpSpPr/>
          <p:nvPr/>
        </p:nvGrpSpPr>
        <p:grpSpPr>
          <a:xfrm>
            <a:off x="1169465" y="3134287"/>
            <a:ext cx="7180157" cy="3211000"/>
            <a:chOff x="823210" y="3494327"/>
            <a:chExt cx="7180157" cy="3211000"/>
          </a:xfrm>
        </p:grpSpPr>
        <p:sp>
          <p:nvSpPr>
            <p:cNvPr id="13" name="下箭头 12"/>
            <p:cNvSpPr/>
            <p:nvPr/>
          </p:nvSpPr>
          <p:spPr>
            <a:xfrm>
              <a:off x="4201569" y="3494327"/>
              <a:ext cx="432048" cy="262055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823210" y="3738829"/>
              <a:ext cx="7180157" cy="2966498"/>
              <a:chOff x="560195" y="3846878"/>
              <a:chExt cx="4830328" cy="2966498"/>
            </a:xfrm>
          </p:grpSpPr>
          <p:sp>
            <p:nvSpPr>
              <p:cNvPr id="27" name="圆角矩形 26"/>
              <p:cNvSpPr/>
              <p:nvPr/>
            </p:nvSpPr>
            <p:spPr>
              <a:xfrm>
                <a:off x="560195" y="3854422"/>
                <a:ext cx="4826956" cy="2958954"/>
              </a:xfrm>
              <a:prstGeom prst="round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effectLst>
                <a:outerShdw blurRad="266700" dist="101600" dir="18900000" sx="103000" sy="103000" kx="-1200000" algn="b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dirty="0" smtClean="0">
                  <a:solidFill>
                    <a:schemeClr val="tx1"/>
                  </a:solidFill>
                  <a:latin typeface="Berlin Sans FB" pitchFamily="34" charset="0"/>
                  <a:cs typeface="Aharoni" pitchFamily="2" charset="-79"/>
                </a:endParaRPr>
              </a:p>
              <a:p>
                <a:pPr algn="ctr"/>
                <a:endParaRPr lang="en-US" altLang="zh-CN" dirty="0">
                  <a:solidFill>
                    <a:schemeClr val="tx1"/>
                  </a:solidFill>
                  <a:latin typeface="Berlin Sans FB" pitchFamily="34" charset="0"/>
                  <a:cs typeface="Aharoni" pitchFamily="2" charset="-79"/>
                </a:endParaRPr>
              </a:p>
              <a:p>
                <a:pPr algn="ctr"/>
                <a:endParaRPr lang="en-US" altLang="zh-CN" dirty="0">
                  <a:solidFill>
                    <a:schemeClr val="tx1"/>
                  </a:solidFill>
                  <a:latin typeface="Berlin Sans FB" pitchFamily="34" charset="0"/>
                  <a:cs typeface="Aharoni" pitchFamily="2" charset="-79"/>
                </a:endParaRPr>
              </a:p>
              <a:p>
                <a:pPr algn="ctr"/>
                <a:endParaRPr lang="en-US" altLang="zh-CN" dirty="0" smtClean="0">
                  <a:solidFill>
                    <a:schemeClr val="tx1"/>
                  </a:solidFill>
                  <a:latin typeface="Berlin Sans FB" pitchFamily="34" charset="0"/>
                  <a:cs typeface="Aharoni" pitchFamily="2" charset="-79"/>
                </a:endParaRPr>
              </a:p>
              <a:p>
                <a:pPr algn="ctr"/>
                <a:endParaRPr lang="zh-CN" altLang="en-US" dirty="0"/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>
                <a:off x="565987" y="4165364"/>
                <a:ext cx="4824536" cy="0"/>
              </a:xfrm>
              <a:prstGeom prst="line">
                <a:avLst/>
              </a:prstGeom>
              <a:ln w="2222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1520668" y="3846878"/>
                <a:ext cx="29208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 smtClean="0">
                    <a:latin typeface="Berlin Sans FB" pitchFamily="34" charset="0"/>
                    <a:cs typeface="Aharoni" pitchFamily="2" charset="-79"/>
                  </a:rPr>
                  <a:t>Step2: Optimal Parameter Finding</a:t>
                </a:r>
                <a:endParaRPr lang="en-US" altLang="zh-CN" dirty="0">
                  <a:latin typeface="Berlin Sans FB" pitchFamily="34" charset="0"/>
                  <a:cs typeface="Aharoni" pitchFamily="2" charset="-79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流程图: 过程 14"/>
                <p:cNvSpPr/>
                <p:nvPr/>
              </p:nvSpPr>
              <p:spPr>
                <a:xfrm>
                  <a:off x="1020341" y="4115705"/>
                  <a:ext cx="5230793" cy="576064"/>
                </a:xfrm>
                <a:prstGeom prst="flowChartProcess">
                  <a:avLst/>
                </a:prstGeom>
                <a:pattFill prst="pct75">
                  <a:fgClr>
                    <a:schemeClr val="accent2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Draw N2 samples from parameterized distribution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𝑁</m:t>
                          </m:r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(</m:t>
                          </m:r>
                          <m:r>
                            <a:rPr lang="zh-CN" alt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(1)</m:t>
                          </m:r>
                        </m:sup>
                      </m:sSup>
                      <m:r>
                        <a:rPr lang="en-US" altLang="zh-CN" sz="1600" i="1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,</m:t>
                      </m:r>
                      <m:sSup>
                        <m:sSupPr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zh-CN" alt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𝜎</m:t>
                          </m:r>
                        </m:e>
                        <m:sup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(1)</m:t>
                          </m:r>
                        </m:sup>
                      </m:sSup>
                      <m:r>
                        <a:rPr lang="en-US" altLang="zh-CN" sz="1600" i="1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)</m:t>
                      </m:r>
                    </m:oMath>
                  </a14:m>
                  <a:r>
                    <a:rPr lang="en-US" altLang="zh-CN" sz="1600" dirty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 and set iteration index </a:t>
                  </a:r>
                  <a:r>
                    <a: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t=2</a:t>
                  </a:r>
                  <a:endParaRPr lang="en-US" altLang="zh-CN" sz="1600" dirty="0">
                    <a:solidFill>
                      <a:schemeClr val="tx1"/>
                    </a:solidFill>
                    <a:latin typeface="Berlin Sans FB" pitchFamily="34" charset="0"/>
                    <a:cs typeface="Aharoni" pitchFamily="2" charset="-79"/>
                  </a:endParaRPr>
                </a:p>
              </p:txBody>
            </p:sp>
          </mc:Choice>
          <mc:Fallback xmlns="">
            <p:sp>
              <p:nvSpPr>
                <p:cNvPr id="22" name="流程图: 过程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0341" y="4115705"/>
                  <a:ext cx="5230793" cy="576064"/>
                </a:xfrm>
                <a:prstGeom prst="flowChartProcess">
                  <a:avLst/>
                </a:prstGeom>
                <a:blipFill rotWithShape="1">
                  <a:blip r:embed="rId4"/>
                  <a:stretch>
                    <a:fillRect t="-735"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下箭头 15"/>
            <p:cNvSpPr/>
            <p:nvPr/>
          </p:nvSpPr>
          <p:spPr>
            <a:xfrm>
              <a:off x="3359063" y="4716757"/>
              <a:ext cx="374375" cy="2244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流程图: 过程 16"/>
                <p:cNvSpPr/>
                <p:nvPr/>
              </p:nvSpPr>
              <p:spPr>
                <a:xfrm>
                  <a:off x="1020541" y="4941168"/>
                  <a:ext cx="6132725" cy="360040"/>
                </a:xfrm>
                <a:prstGeom prst="flowChartProcess">
                  <a:avLst/>
                </a:prstGeom>
                <a:pattFill prst="pct75">
                  <a:fgClr>
                    <a:schemeClr val="accent2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Run simulations on N2 samples and evaluate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zh-CN" alt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(</m:t>
                          </m:r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𝑡</m:t>
                          </m:r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)</m:t>
                          </m:r>
                        </m:sup>
                      </m:sSup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sz="1600" dirty="0">
                          <a:solidFill>
                            <a:schemeClr val="tx1"/>
                          </a:solidFill>
                          <a:latin typeface="Berlin Sans FB" pitchFamily="34" charset="0"/>
                          <a:cs typeface="Aharoni" pitchFamily="2" charset="-79"/>
                        </a:rPr>
                        <m:t>and</m:t>
                      </m:r>
                      <m:r>
                        <a:rPr lang="en-US" altLang="zh-CN" sz="1600" b="0" i="1" dirty="0" smtClean="0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 </m:t>
                      </m:r>
                      <m:sSup>
                        <m:sSupPr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zh-CN" alt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𝜎</m:t>
                          </m:r>
                        </m:e>
                        <m:sup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(</m:t>
                          </m:r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𝑡</m:t>
                          </m:r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)</m:t>
                          </m:r>
                        </m:sup>
                      </m:sSup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sz="1600" b="0" i="0" dirty="0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haroni" pitchFamily="2" charset="-79"/>
                        </a:rPr>
                        <m:t>analytically</m:t>
                      </m:r>
                    </m:oMath>
                  </a14:m>
                  <a:r>
                    <a: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 </a:t>
                  </a:r>
                  <a:endParaRPr lang="en-US" altLang="zh-CN" sz="1600" dirty="0">
                    <a:solidFill>
                      <a:schemeClr val="tx1"/>
                    </a:solidFill>
                    <a:latin typeface="Berlin Sans FB" pitchFamily="34" charset="0"/>
                    <a:cs typeface="Aharoni" pitchFamily="2" charset="-79"/>
                  </a:endParaRPr>
                </a:p>
              </p:txBody>
            </p:sp>
          </mc:Choice>
          <mc:Fallback xmlns="">
            <p:sp>
              <p:nvSpPr>
                <p:cNvPr id="26" name="流程图: 过程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0541" y="4941168"/>
                  <a:ext cx="6132725" cy="360040"/>
                </a:xfrm>
                <a:prstGeom prst="flowChartProcess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下箭头 17"/>
            <p:cNvSpPr/>
            <p:nvPr/>
          </p:nvSpPr>
          <p:spPr>
            <a:xfrm>
              <a:off x="3391986" y="5328824"/>
              <a:ext cx="374375" cy="18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流程图: 决策 18"/>
            <p:cNvSpPr/>
            <p:nvPr/>
          </p:nvSpPr>
          <p:spPr>
            <a:xfrm>
              <a:off x="2313124" y="5539004"/>
              <a:ext cx="2564738" cy="432048"/>
            </a:xfrm>
            <a:prstGeom prst="flowChartDecision">
              <a:avLst/>
            </a:prstGeom>
            <a:pattFill prst="pct75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Berlin Sans FB" pitchFamily="34" charset="0"/>
                  <a:cs typeface="Aharoni" pitchFamily="2" charset="-79"/>
                </a:rPr>
                <a:t>converged?</a:t>
              </a:r>
              <a:endParaRPr lang="zh-CN" altLang="en-US" dirty="0"/>
            </a:p>
          </p:txBody>
        </p:sp>
        <p:sp>
          <p:nvSpPr>
            <p:cNvPr id="20" name="下箭头 19"/>
            <p:cNvSpPr/>
            <p:nvPr/>
          </p:nvSpPr>
          <p:spPr>
            <a:xfrm>
              <a:off x="3431533" y="5971052"/>
              <a:ext cx="374375" cy="27297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流程图: 过程 20"/>
                <p:cNvSpPr/>
                <p:nvPr/>
              </p:nvSpPr>
              <p:spPr>
                <a:xfrm>
                  <a:off x="1998078" y="6271087"/>
                  <a:ext cx="3096344" cy="288032"/>
                </a:xfrm>
                <a:prstGeom prst="flowChartProcess">
                  <a:avLst/>
                </a:prstGeom>
                <a:pattFill prst="pct75">
                  <a:fgClr>
                    <a:schemeClr val="accent2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Return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zh-CN" alt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∗</m:t>
                          </m:r>
                        </m:sup>
                      </m:sSup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sz="1600" dirty="0">
                          <a:solidFill>
                            <a:schemeClr val="tx1"/>
                          </a:solidFill>
                          <a:latin typeface="Berlin Sans FB" pitchFamily="34" charset="0"/>
                          <a:cs typeface="Aharoni" pitchFamily="2" charset="-79"/>
                        </a:rPr>
                        <m:t>and</m:t>
                      </m:r>
                      <m:r>
                        <a:rPr lang="en-US" altLang="zh-CN" sz="1600" b="0" i="1" dirty="0" smtClean="0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 </m:t>
                      </m:r>
                      <m:sSup>
                        <m:sSupPr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zh-CN" alt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𝜎</m:t>
                          </m:r>
                        </m:e>
                        <m:sup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∗</m:t>
                          </m:r>
                        </m:sup>
                      </m:sSup>
                    </m:oMath>
                  </a14:m>
                  <a:r>
                    <a: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 </a:t>
                  </a:r>
                  <a:endParaRPr lang="en-US" altLang="zh-CN" sz="1600" dirty="0">
                    <a:solidFill>
                      <a:schemeClr val="tx1"/>
                    </a:solidFill>
                    <a:latin typeface="Berlin Sans FB" pitchFamily="34" charset="0"/>
                    <a:cs typeface="Aharoni" pitchFamily="2" charset="-79"/>
                  </a:endParaRPr>
                </a:p>
              </p:txBody>
            </p:sp>
          </mc:Choice>
          <mc:Fallback xmlns="">
            <p:sp>
              <p:nvSpPr>
                <p:cNvPr id="30" name="流程图: 过程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8078" y="6271087"/>
                  <a:ext cx="3096344" cy="288032"/>
                </a:xfrm>
                <a:prstGeom prst="flowChartProcess">
                  <a:avLst/>
                </a:prstGeom>
                <a:blipFill rotWithShape="1">
                  <a:blip r:embed="rId6"/>
                  <a:stretch>
                    <a:fillRect t="-5195"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2766373" y="5874694"/>
              <a:ext cx="617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latin typeface="Berlin Sans FB" pitchFamily="34" charset="0"/>
                  <a:cs typeface="Aharoni" pitchFamily="2" charset="-79"/>
                </a:rPr>
                <a:t>Yes</a:t>
              </a:r>
              <a:endParaRPr lang="zh-CN" altLang="en-US" dirty="0"/>
            </a:p>
          </p:txBody>
        </p:sp>
        <p:sp>
          <p:nvSpPr>
            <p:cNvPr id="23" name="右箭头 22"/>
            <p:cNvSpPr/>
            <p:nvPr/>
          </p:nvSpPr>
          <p:spPr>
            <a:xfrm>
              <a:off x="4920592" y="5599914"/>
              <a:ext cx="515504" cy="31022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25471" y="5326999"/>
              <a:ext cx="617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latin typeface="Berlin Sans FB" pitchFamily="34" charset="0"/>
                  <a:cs typeface="Aharoni" pitchFamily="2" charset="-79"/>
                </a:rPr>
                <a:t>No</a:t>
              </a:r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流程图: 过程 24"/>
                <p:cNvSpPr/>
                <p:nvPr/>
              </p:nvSpPr>
              <p:spPr>
                <a:xfrm>
                  <a:off x="5436096" y="5466996"/>
                  <a:ext cx="2448272" cy="562592"/>
                </a:xfrm>
                <a:prstGeom prst="flowChartProcess">
                  <a:avLst/>
                </a:prstGeom>
                <a:pattFill prst="pct75">
                  <a:fgClr>
                    <a:schemeClr val="accent2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Draw N2 samples from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𝑁</m:t>
                          </m:r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(</m:t>
                          </m:r>
                          <m:r>
                            <a:rPr lang="zh-CN" alt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(</m:t>
                          </m:r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𝑡</m:t>
                          </m:r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)</m:t>
                          </m:r>
                        </m:sup>
                      </m:sSup>
                      <m:r>
                        <a:rPr lang="en-US" altLang="zh-CN" sz="1600" i="1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,</m:t>
                      </m:r>
                      <m:sSup>
                        <m:sSupPr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zh-CN" alt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𝜎</m:t>
                          </m:r>
                        </m:e>
                        <m:sup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(</m:t>
                          </m:r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𝑡</m:t>
                          </m:r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)</m:t>
                          </m:r>
                        </m:sup>
                      </m:sSup>
                      <m:r>
                        <a:rPr lang="en-US" altLang="zh-CN" sz="1600" i="1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)</m:t>
                      </m:r>
                    </m:oMath>
                  </a14:m>
                  <a:r>
                    <a: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 </a:t>
                  </a:r>
                  <a:endParaRPr lang="en-US" altLang="zh-CN" sz="1600" dirty="0">
                    <a:solidFill>
                      <a:schemeClr val="tx1"/>
                    </a:solidFill>
                    <a:latin typeface="Berlin Sans FB" pitchFamily="34" charset="0"/>
                    <a:cs typeface="Aharoni" pitchFamily="2" charset="-79"/>
                  </a:endParaRPr>
                </a:p>
              </p:txBody>
            </p:sp>
          </mc:Choice>
          <mc:Fallback xmlns="">
            <p:sp>
              <p:nvSpPr>
                <p:cNvPr id="34" name="流程图: 过程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5466996"/>
                  <a:ext cx="2448272" cy="562592"/>
                </a:xfrm>
                <a:prstGeom prst="flowChartProcess">
                  <a:avLst/>
                </a:prstGeom>
                <a:blipFill rotWithShape="1">
                  <a:blip r:embed="rId7"/>
                  <a:stretch>
                    <a:fillRect t="-1504"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直角上箭头 25"/>
            <p:cNvSpPr/>
            <p:nvPr/>
          </p:nvSpPr>
          <p:spPr>
            <a:xfrm rot="16200000">
              <a:off x="7116959" y="5027828"/>
              <a:ext cx="468658" cy="396044"/>
            </a:xfrm>
            <a:prstGeom prst="bentUpArrow">
              <a:avLst>
                <a:gd name="adj1" fmla="val 25000"/>
                <a:gd name="adj2" fmla="val 35994"/>
                <a:gd name="adj3" fmla="val 387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453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Overall Algorithm (cont.)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下箭头 3"/>
          <p:cNvSpPr/>
          <p:nvPr/>
        </p:nvSpPr>
        <p:spPr>
          <a:xfrm>
            <a:off x="4454265" y="1446543"/>
            <a:ext cx="432048" cy="26205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239560" y="1734575"/>
            <a:ext cx="7175145" cy="4083359"/>
            <a:chOff x="939022" y="1865921"/>
            <a:chExt cx="7175145" cy="4083359"/>
          </a:xfrm>
        </p:grpSpPr>
        <p:sp>
          <p:nvSpPr>
            <p:cNvPr id="6" name="圆角矩形 5"/>
            <p:cNvSpPr/>
            <p:nvPr/>
          </p:nvSpPr>
          <p:spPr>
            <a:xfrm>
              <a:off x="939022" y="1865921"/>
              <a:ext cx="7175145" cy="4083359"/>
            </a:xfrm>
            <a:prstGeom prst="round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effectLst>
              <a:outerShdw blurRad="266700" dist="101600" dir="18900000" sx="103000" sy="103000" kx="-1200000" algn="bl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 smtClean="0">
                <a:solidFill>
                  <a:schemeClr val="tx1"/>
                </a:solidFill>
                <a:latin typeface="Berlin Sans FB" pitchFamily="34" charset="0"/>
                <a:cs typeface="Aharoni" pitchFamily="2" charset="-79"/>
              </a:endParaRPr>
            </a:p>
            <a:p>
              <a:pPr algn="ctr"/>
              <a:endParaRPr lang="en-US" altLang="zh-CN" dirty="0">
                <a:solidFill>
                  <a:schemeClr val="tx1"/>
                </a:solidFill>
                <a:latin typeface="Berlin Sans FB" pitchFamily="34" charset="0"/>
                <a:cs typeface="Aharoni" pitchFamily="2" charset="-79"/>
              </a:endParaRPr>
            </a:p>
            <a:p>
              <a:pPr algn="ctr"/>
              <a:endParaRPr lang="en-US" altLang="zh-CN" dirty="0">
                <a:solidFill>
                  <a:schemeClr val="tx1"/>
                </a:solidFill>
                <a:latin typeface="Berlin Sans FB" pitchFamily="34" charset="0"/>
                <a:cs typeface="Aharoni" pitchFamily="2" charset="-79"/>
              </a:endParaRPr>
            </a:p>
            <a:p>
              <a:pPr algn="ctr"/>
              <a:endParaRPr lang="en-US" altLang="zh-CN" dirty="0" smtClean="0">
                <a:solidFill>
                  <a:schemeClr val="tx1"/>
                </a:solidFill>
                <a:latin typeface="Berlin Sans FB" pitchFamily="34" charset="0"/>
                <a:cs typeface="Aharoni" pitchFamily="2" charset="-79"/>
              </a:endParaRPr>
            </a:p>
            <a:p>
              <a:pPr algn="ctr"/>
              <a:endParaRPr lang="zh-CN" altLang="en-US" dirty="0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000397" y="2294507"/>
              <a:ext cx="7089362" cy="12994"/>
            </a:xfrm>
            <a:prstGeom prst="line">
              <a:avLst/>
            </a:prstGeom>
            <a:ln w="2222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726451" y="1925175"/>
              <a:ext cx="55659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Berlin Sans FB" pitchFamily="34" charset="0"/>
                  <a:cs typeface="Aharoni" pitchFamily="2" charset="-79"/>
                </a:rPr>
                <a:t>Step3: Failure Probability Estimation</a:t>
              </a:r>
              <a:endParaRPr lang="en-US" altLang="zh-CN" dirty="0">
                <a:latin typeface="Berlin Sans FB" pitchFamily="34" charset="0"/>
                <a:cs typeface="Aharoni" pitchFamily="2" charset="-79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流程图: 过程 8"/>
                <p:cNvSpPr/>
                <p:nvPr/>
              </p:nvSpPr>
              <p:spPr>
                <a:xfrm>
                  <a:off x="1541550" y="2379552"/>
                  <a:ext cx="6122781" cy="383842"/>
                </a:xfrm>
                <a:prstGeom prst="flowChartProcess">
                  <a:avLst/>
                </a:prstGeom>
                <a:pattFill prst="pct75">
                  <a:fgClr>
                    <a:schemeClr val="accent2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Draw N3 samples from parameterized distribution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𝑁</m:t>
                          </m:r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(</m:t>
                          </m:r>
                          <m:r>
                            <a:rPr lang="zh-CN" alt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∗</m:t>
                          </m:r>
                        </m:sup>
                      </m:sSup>
                      <m:r>
                        <a:rPr lang="en-US" altLang="zh-CN" sz="1600" i="1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,</m:t>
                      </m:r>
                      <m:sSup>
                        <m:sSupPr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</m:ctrlPr>
                        </m:sSupPr>
                        <m:e>
                          <m:r>
                            <a:rPr lang="zh-CN" alt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𝜎</m:t>
                          </m:r>
                        </m:e>
                        <m:sup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∗</m:t>
                          </m:r>
                        </m:sup>
                      </m:sSup>
                      <m:r>
                        <a:rPr lang="en-US" altLang="zh-CN" sz="1600" i="1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)</m:t>
                      </m:r>
                    </m:oMath>
                  </a14:m>
                  <a:endParaRPr lang="en-US" altLang="zh-CN" sz="1600" dirty="0">
                    <a:solidFill>
                      <a:schemeClr val="tx1"/>
                    </a:solidFill>
                    <a:latin typeface="Berlin Sans FB" pitchFamily="34" charset="0"/>
                    <a:cs typeface="Aharoni" pitchFamily="2" charset="-79"/>
                  </a:endParaRPr>
                </a:p>
              </p:txBody>
            </p:sp>
          </mc:Choice>
          <mc:Fallback xmlns="">
            <p:sp>
              <p:nvSpPr>
                <p:cNvPr id="10" name="流程图: 过程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1550" y="2379552"/>
                  <a:ext cx="6122781" cy="383842"/>
                </a:xfrm>
                <a:prstGeom prst="flowChartProcess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下箭头 9"/>
            <p:cNvSpPr/>
            <p:nvPr/>
          </p:nvSpPr>
          <p:spPr>
            <a:xfrm>
              <a:off x="4223594" y="2811261"/>
              <a:ext cx="374375" cy="2244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流程图: 过程 10"/>
                <p:cNvSpPr/>
                <p:nvPr/>
              </p:nvSpPr>
              <p:spPr>
                <a:xfrm>
                  <a:off x="1541550" y="3041065"/>
                  <a:ext cx="6132725" cy="360040"/>
                </a:xfrm>
                <a:prstGeom prst="flowChartProcess">
                  <a:avLst/>
                </a:prstGeom>
                <a:pattFill prst="pct75">
                  <a:fgClr>
                    <a:schemeClr val="accent2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Run simulations on N3 samples and evaluate indicator function </a:t>
                  </a:r>
                  <a14:m>
                    <m:oMath xmlns:m="http://schemas.openxmlformats.org/officeDocument/2006/math"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𝐼</m:t>
                      </m:r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(</m:t>
                      </m:r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𝑥</m:t>
                      </m:r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/>
                          <a:cs typeface="Aharoni" pitchFamily="2" charset="-79"/>
                        </a:rPr>
                        <m:t>)</m:t>
                      </m:r>
                    </m:oMath>
                  </a14:m>
                  <a:endParaRPr lang="en-US" altLang="zh-CN" sz="1600" dirty="0">
                    <a:solidFill>
                      <a:schemeClr val="tx1"/>
                    </a:solidFill>
                    <a:latin typeface="Berlin Sans FB" pitchFamily="34" charset="0"/>
                    <a:cs typeface="Aharoni" pitchFamily="2" charset="-79"/>
                  </a:endParaRPr>
                </a:p>
              </p:txBody>
            </p:sp>
          </mc:Choice>
          <mc:Fallback xmlns="">
            <p:sp>
              <p:nvSpPr>
                <p:cNvPr id="12" name="流程图: 过程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1550" y="3041065"/>
                  <a:ext cx="6132725" cy="360040"/>
                </a:xfrm>
                <a:prstGeom prst="flowChartProcess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下箭头 11"/>
            <p:cNvSpPr/>
            <p:nvPr/>
          </p:nvSpPr>
          <p:spPr>
            <a:xfrm>
              <a:off x="4223594" y="3469682"/>
              <a:ext cx="374375" cy="18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流程图: 过程 12"/>
                <p:cNvSpPr/>
                <p:nvPr/>
              </p:nvSpPr>
              <p:spPr>
                <a:xfrm>
                  <a:off x="2267744" y="5419775"/>
                  <a:ext cx="4517702" cy="288032"/>
                </a:xfrm>
                <a:prstGeom prst="flowChartProcess">
                  <a:avLst/>
                </a:prstGeom>
                <a:pattFill prst="pct75">
                  <a:fgClr>
                    <a:schemeClr val="accent2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rPr>
                    <a:t>Return the failure probability estimation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</m:ctrlPr>
                        </m:sSubPr>
                        <m:e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𝑝</m:t>
                          </m:r>
                        </m:e>
                        <m:sub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𝑟</m:t>
                          </m:r>
                        </m:sub>
                      </m:sSub>
                    </m:oMath>
                  </a14:m>
                  <a:endParaRPr lang="en-US" altLang="zh-CN" sz="1600" dirty="0">
                    <a:solidFill>
                      <a:schemeClr val="tx1"/>
                    </a:solidFill>
                    <a:latin typeface="Berlin Sans FB" pitchFamily="34" charset="0"/>
                    <a:cs typeface="Aharoni" pitchFamily="2" charset="-79"/>
                  </a:endParaRPr>
                </a:p>
              </p:txBody>
            </p:sp>
          </mc:Choice>
          <mc:Fallback xmlns="">
            <p:sp>
              <p:nvSpPr>
                <p:cNvPr id="16" name="流程图: 过程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7744" y="5419775"/>
                  <a:ext cx="4517702" cy="288032"/>
                </a:xfrm>
                <a:prstGeom prst="flowChartProcess">
                  <a:avLst/>
                </a:prstGeom>
                <a:blipFill rotWithShape="1">
                  <a:blip r:embed="rId4"/>
                  <a:stretch>
                    <a:fillRect t="-5195"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组合 13"/>
            <p:cNvGrpSpPr/>
            <p:nvPr/>
          </p:nvGrpSpPr>
          <p:grpSpPr>
            <a:xfrm>
              <a:off x="1460231" y="3645024"/>
              <a:ext cx="6132725" cy="1774751"/>
              <a:chOff x="1382157" y="3391115"/>
              <a:chExt cx="6132725" cy="1774751"/>
            </a:xfrm>
          </p:grpSpPr>
          <p:sp>
            <p:nvSpPr>
              <p:cNvPr id="15" name="下箭头 14"/>
              <p:cNvSpPr/>
              <p:nvPr/>
            </p:nvSpPr>
            <p:spPr>
              <a:xfrm>
                <a:off x="4244179" y="4892892"/>
                <a:ext cx="374375" cy="27297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流程图: 过程 15"/>
                  <p:cNvSpPr/>
                  <p:nvPr/>
                </p:nvSpPr>
                <p:spPr>
                  <a:xfrm>
                    <a:off x="1382157" y="3391115"/>
                    <a:ext cx="6132725" cy="1501777"/>
                  </a:xfrm>
                  <a:prstGeom prst="flowChartProcess">
                    <a:avLst/>
                  </a:prstGeom>
                  <a:pattFill prst="pct75">
                    <a:fgClr>
                      <a:schemeClr val="accent2">
                        <a:lumMod val="40000"/>
                        <a:lumOff val="60000"/>
                      </a:schemeClr>
                    </a:fgClr>
                    <a:bgClr>
                      <a:schemeClr val="bg1"/>
                    </a:bgClr>
                  </a:pattFill>
                  <a:ln>
                    <a:solidFill>
                      <a:schemeClr val="accent2">
                        <a:lumMod val="50000"/>
                      </a:schemeClr>
                    </a:solidFill>
                  </a:ln>
                  <a:effectLst>
                    <a:outerShdw blurRad="76200" dist="12700" dir="2700000" sy="-23000" kx="-800400" algn="bl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600" dirty="0" smtClean="0">
                        <a:solidFill>
                          <a:schemeClr val="tx1"/>
                        </a:solidFill>
                        <a:latin typeface="Berlin Sans FB" pitchFamily="34" charset="0"/>
                        <a:cs typeface="Aharoni" pitchFamily="2" charset="-79"/>
                      </a:rPr>
                      <a:t>Solve for the failure probability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haroni" pitchFamily="2" charset="-79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haroni" pitchFamily="2" charset="-79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haroni" pitchFamily="2" charset="-79"/>
                              </a:rPr>
                              <m:t>𝑟</m:t>
                            </m:r>
                          </m:sub>
                        </m:sSub>
                      </m:oMath>
                    </a14:m>
                    <a:r>
                      <a:rPr lang="en-US" altLang="zh-CN" sz="1600" dirty="0" smtClean="0">
                        <a:solidFill>
                          <a:schemeClr val="tx1"/>
                        </a:solidFill>
                        <a:latin typeface="Berlin Sans FB" pitchFamily="34" charset="0"/>
                        <a:cs typeface="Aharoni" pitchFamily="2" charset="-79"/>
                      </a:rPr>
                      <a:t> with sampled form as</a:t>
                    </a: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16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haroni" pitchFamily="2" charset="-79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haroni" pitchFamily="2" charset="-79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haroni" pitchFamily="2" charset="-79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haroni" pitchFamily="2" charset="-79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haroni" pitchFamily="2" charset="-79"/>
                                </a:rPr>
                              </m:ctrlPr>
                            </m:fPr>
                            <m:num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haroni" pitchFamily="2" charset="-79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haroni" pitchFamily="2" charset="-79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haroni" pitchFamily="2" charset="-79"/>
                                </a:rPr>
                                <m:t>𝑖</m:t>
                              </m:r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haroni" pitchFamily="2" charset="-79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  <m:t>3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haroni" pitchFamily="2" charset="-79"/>
                                </a:rPr>
                                <m:t>𝐼</m:t>
                              </m:r>
                              <m:d>
                                <m:dPr>
                                  <m:ctrlP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cs typeface="Aharoni" pitchFamily="2" charset="-79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cs typeface="Aharoni" pitchFamily="2" charset="-79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cs typeface="Aharoni" pitchFamily="2" charset="-79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haroni" pitchFamily="2" charset="-79"/>
                                </a:rPr>
                                <m:t>⋅</m:t>
                              </m:r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haroni" pitchFamily="2" charset="-79"/>
                                </a:rPr>
                                <m:t>𝑤</m:t>
                              </m:r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haroni" pitchFamily="2" charset="-79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haroni" pitchFamily="2" charset="-79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  <m:t> </m:t>
                                  </m:r>
                                  <m:r>
                                    <a:rPr lang="zh-CN" alt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altLang="zh-CN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haroni" pitchFamily="2" charset="-79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haroni" pitchFamily="2" charset="-79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haroni" pitchFamily="2" charset="-79"/>
                                </a:rPr>
                                <m:t>)</m:t>
                              </m:r>
                            </m:e>
                          </m:nary>
                        </m:oMath>
                      </m:oMathPara>
                    </a14:m>
                    <a:endPara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endParaRPr>
                  </a:p>
                  <a:p>
                    <a:pPr algn="ctr"/>
                    <a:r>
                      <a:rPr lang="en-US" altLang="zh-CN" sz="1600" dirty="0" smtClean="0">
                        <a:solidFill>
                          <a:schemeClr val="tx1"/>
                        </a:solidFill>
                        <a:latin typeface="Berlin Sans FB" pitchFamily="34" charset="0"/>
                        <a:cs typeface="Aharoni" pitchFamily="2" charset="-79"/>
                      </a:rPr>
                      <a:t>where </a:t>
                    </a:r>
                    <a14:m>
                      <m:oMath xmlns:m="http://schemas.openxmlformats.org/officeDocument/2006/math"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haroni" pitchFamily="2" charset="-79"/>
                          </a:rPr>
                          <m:t>𝑤</m:t>
                        </m:r>
                        <m:d>
                          <m:dPr>
                            <m:ctrlP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haroni" pitchFamily="2" charset="-79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haroni" pitchFamily="2" charset="-79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 </m:t>
                                </m:r>
                                <m:r>
                                  <a:rPr lang="zh-CN" altLang="en-US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𝜇</m:t>
                                </m:r>
                              </m:e>
                              <m:sup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haroni" pitchFamily="2" charset="-79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haroni" pitchFamily="2" charset="-79"/>
                          </a:rPr>
                          <m:t>=</m:t>
                        </m:r>
                        <m:f>
                          <m:fPr>
                            <m:type m:val="skw"/>
                            <m:ctrlP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haroni" pitchFamily="2" charset="-79"/>
                              </a:rPr>
                            </m:ctrlPr>
                          </m:fPr>
                          <m:num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haroni" pitchFamily="2" charset="-79"/>
                              </a:rPr>
                              <m:t>h</m:t>
                            </m:r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haroni" pitchFamily="2" charset="-79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haroni" pitchFamily="2" charset="-79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haroni" pitchFamily="2" charset="-79"/>
                              </a:rPr>
                              <m:t>h</m:t>
                            </m:r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haroni" pitchFamily="2" charset="-79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haroni" pitchFamily="2" charset="-79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 </m:t>
                                </m:r>
                                <m:r>
                                  <a:rPr lang="zh-CN" altLang="en-US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𝜇</m:t>
                                </m:r>
                              </m:e>
                              <m:sup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haroni" pitchFamily="2" charset="-79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haroni" pitchFamily="2" charset="-79"/>
                              </a:rPr>
                              <m:t>)</m:t>
                            </m:r>
                          </m:den>
                        </m:f>
                      </m:oMath>
                    </a14:m>
                    <a:endParaRPr lang="en-US" altLang="zh-CN" sz="1600" dirty="0" smtClean="0">
                      <a:solidFill>
                        <a:schemeClr val="tx1"/>
                      </a:solidFill>
                      <a:latin typeface="Berlin Sans FB" pitchFamily="34" charset="0"/>
                      <a:cs typeface="Aharoni" pitchFamily="2" charset="-79"/>
                    </a:endParaRPr>
                  </a:p>
                </p:txBody>
              </p:sp>
            </mc:Choice>
            <mc:Fallback xmlns="">
              <p:sp>
                <p:nvSpPr>
                  <p:cNvPr id="27" name="流程图: 过程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82157" y="3391115"/>
                    <a:ext cx="6132725" cy="1501777"/>
                  </a:xfrm>
                  <a:prstGeom prst="flowChartProcess">
                    <a:avLst/>
                  </a:prstGeom>
                  <a:blipFill rotWithShape="1">
                    <a:blip r:embed="rId5"/>
                    <a:stretch>
                      <a:fillRect b="-9938"/>
                    </a:stretch>
                  </a:blipFill>
                  <a:ln>
                    <a:solidFill>
                      <a:schemeClr val="accent2">
                        <a:lumMod val="50000"/>
                      </a:schemeClr>
                    </a:solidFill>
                  </a:ln>
                  <a:effectLst>
                    <a:outerShdw blurRad="76200" dist="12700" dir="2700000" sy="-23000" kx="-800400" algn="bl" rotWithShape="0">
                      <a:prstClr val="black">
                        <a:alpha val="2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9988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778098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Outline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124744"/>
            <a:ext cx="7632848" cy="5400600"/>
          </a:xfrm>
        </p:spPr>
        <p:txBody>
          <a:bodyPr/>
          <a:lstStyle/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Background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Proposed Algorithm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Experiments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Extension Work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408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6-T SRAM bit-cell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5472608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SRAM cell in 45nm process as an example:</a:t>
            </a:r>
          </a:p>
          <a:p>
            <a:pPr lvl="1"/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Consider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VTH of six MOSFETs as independent Gaussian random variables.</a:t>
            </a:r>
          </a:p>
          <a:p>
            <a:pPr lvl="1"/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Std-dev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of VTH is the 10% of nominal value.</a:t>
            </a:r>
          </a:p>
          <a:p>
            <a:pPr lvl="1"/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Performance 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Constraints:</a:t>
            </a:r>
          </a:p>
          <a:p>
            <a:pPr lvl="1"/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Static Noise Margin (SNM) should be large than zero;</a:t>
            </a:r>
          </a:p>
          <a:p>
            <a:pPr lvl="1"/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When SNM&lt;=0, data retention failure happens (“rare events”).</a:t>
            </a:r>
            <a:endParaRPr lang="zh-CN" altLang="en-US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4" name="组合 4"/>
          <p:cNvGrpSpPr>
            <a:grpSpLocks/>
          </p:cNvGrpSpPr>
          <p:nvPr/>
        </p:nvGrpSpPr>
        <p:grpSpPr bwMode="auto">
          <a:xfrm>
            <a:off x="2627313" y="2687638"/>
            <a:ext cx="3567112" cy="2200275"/>
            <a:chOff x="3031225" y="4233514"/>
            <a:chExt cx="3568550" cy="2200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58" y="4350351"/>
              <a:ext cx="2797812" cy="208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组合 6"/>
            <p:cNvGrpSpPr>
              <a:grpSpLocks/>
            </p:cNvGrpSpPr>
            <p:nvPr/>
          </p:nvGrpSpPr>
          <p:grpSpPr bwMode="auto">
            <a:xfrm>
              <a:off x="3031225" y="4658922"/>
              <a:ext cx="584230" cy="367782"/>
              <a:chOff x="1331640" y="4869159"/>
              <a:chExt cx="584230" cy="511799"/>
            </a:xfrm>
          </p:grpSpPr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331640" y="5114629"/>
                <a:ext cx="584230" cy="266329"/>
                <a:chOff x="539" y="3806"/>
                <a:chExt cx="626" cy="285"/>
              </a:xfrm>
            </p:grpSpPr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539" y="4088"/>
                  <a:ext cx="626" cy="3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  <p:grpSp>
              <p:nvGrpSpPr>
                <p:cNvPr id="45" name="Group 33"/>
                <p:cNvGrpSpPr>
                  <a:grpSpLocks/>
                </p:cNvGrpSpPr>
                <p:nvPr/>
              </p:nvGrpSpPr>
              <p:grpSpPr bwMode="auto">
                <a:xfrm>
                  <a:off x="636" y="3806"/>
                  <a:ext cx="412" cy="279"/>
                  <a:chOff x="2530" y="3688"/>
                  <a:chExt cx="727" cy="426"/>
                </a:xfrm>
              </p:grpSpPr>
              <p:sp>
                <p:nvSpPr>
                  <p:cNvPr id="46" name="Freeform 34"/>
                  <p:cNvSpPr>
                    <a:spLocks/>
                  </p:cNvSpPr>
                  <p:nvPr/>
                </p:nvSpPr>
                <p:spPr bwMode="auto">
                  <a:xfrm>
                    <a:off x="2530" y="3689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7" name="Freeform 35"/>
                  <p:cNvSpPr>
                    <a:spLocks/>
                  </p:cNvSpPr>
                  <p:nvPr/>
                </p:nvSpPr>
                <p:spPr bwMode="auto">
                  <a:xfrm flipH="1">
                    <a:off x="2893" y="3688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 flipV="1">
                <a:off x="1614157" y="4869159"/>
                <a:ext cx="529" cy="50899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</p:grpSp>
        <p:grpSp>
          <p:nvGrpSpPr>
            <p:cNvPr id="7" name="组合 7"/>
            <p:cNvGrpSpPr>
              <a:grpSpLocks/>
            </p:cNvGrpSpPr>
            <p:nvPr/>
          </p:nvGrpSpPr>
          <p:grpSpPr bwMode="auto">
            <a:xfrm>
              <a:off x="3647354" y="5416216"/>
              <a:ext cx="584230" cy="367782"/>
              <a:chOff x="1331640" y="4869159"/>
              <a:chExt cx="584230" cy="511799"/>
            </a:xfrm>
          </p:grpSpPr>
          <p:grpSp>
            <p:nvGrpSpPr>
              <p:cNvPr id="36" name="Group 31"/>
              <p:cNvGrpSpPr>
                <a:grpSpLocks/>
              </p:cNvGrpSpPr>
              <p:nvPr/>
            </p:nvGrpSpPr>
            <p:grpSpPr bwMode="auto">
              <a:xfrm>
                <a:off x="1331640" y="5114629"/>
                <a:ext cx="584230" cy="266329"/>
                <a:chOff x="539" y="3806"/>
                <a:chExt cx="626" cy="285"/>
              </a:xfrm>
            </p:grpSpPr>
            <p:sp>
              <p:nvSpPr>
                <p:cNvPr id="3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539" y="4088"/>
                  <a:ext cx="626" cy="3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  <p:grpSp>
              <p:nvGrpSpPr>
                <p:cNvPr id="39" name="Group 33"/>
                <p:cNvGrpSpPr>
                  <a:grpSpLocks/>
                </p:cNvGrpSpPr>
                <p:nvPr/>
              </p:nvGrpSpPr>
              <p:grpSpPr bwMode="auto">
                <a:xfrm>
                  <a:off x="636" y="3806"/>
                  <a:ext cx="412" cy="279"/>
                  <a:chOff x="2530" y="3688"/>
                  <a:chExt cx="727" cy="426"/>
                </a:xfrm>
              </p:grpSpPr>
              <p:sp>
                <p:nvSpPr>
                  <p:cNvPr id="40" name="Freeform 34"/>
                  <p:cNvSpPr>
                    <a:spLocks/>
                  </p:cNvSpPr>
                  <p:nvPr/>
                </p:nvSpPr>
                <p:spPr bwMode="auto">
                  <a:xfrm>
                    <a:off x="2530" y="3689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" name="Freeform 35"/>
                  <p:cNvSpPr>
                    <a:spLocks/>
                  </p:cNvSpPr>
                  <p:nvPr/>
                </p:nvSpPr>
                <p:spPr bwMode="auto">
                  <a:xfrm flipH="1">
                    <a:off x="2893" y="3688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7" name="Line 40"/>
              <p:cNvSpPr>
                <a:spLocks noChangeShapeType="1"/>
              </p:cNvSpPr>
              <p:nvPr/>
            </p:nvSpPr>
            <p:spPr bwMode="auto">
              <a:xfrm flipV="1">
                <a:off x="1614157" y="4869159"/>
                <a:ext cx="529" cy="50899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</p:grpSp>
        <p:grpSp>
          <p:nvGrpSpPr>
            <p:cNvPr id="8" name="组合 8"/>
            <p:cNvGrpSpPr>
              <a:grpSpLocks/>
            </p:cNvGrpSpPr>
            <p:nvPr/>
          </p:nvGrpSpPr>
          <p:grpSpPr bwMode="auto">
            <a:xfrm>
              <a:off x="4711190" y="5696975"/>
              <a:ext cx="584230" cy="367782"/>
              <a:chOff x="1331640" y="4869159"/>
              <a:chExt cx="584230" cy="511799"/>
            </a:xfrm>
          </p:grpSpPr>
          <p:grpSp>
            <p:nvGrpSpPr>
              <p:cNvPr id="30" name="Group 31"/>
              <p:cNvGrpSpPr>
                <a:grpSpLocks/>
              </p:cNvGrpSpPr>
              <p:nvPr/>
            </p:nvGrpSpPr>
            <p:grpSpPr bwMode="auto">
              <a:xfrm>
                <a:off x="1331640" y="5114629"/>
                <a:ext cx="584230" cy="266329"/>
                <a:chOff x="539" y="3806"/>
                <a:chExt cx="626" cy="285"/>
              </a:xfrm>
            </p:grpSpPr>
            <p:sp>
              <p:nvSpPr>
                <p:cNvPr id="3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539" y="4088"/>
                  <a:ext cx="626" cy="3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  <p:grpSp>
              <p:nvGrpSpPr>
                <p:cNvPr id="33" name="Group 33"/>
                <p:cNvGrpSpPr>
                  <a:grpSpLocks/>
                </p:cNvGrpSpPr>
                <p:nvPr/>
              </p:nvGrpSpPr>
              <p:grpSpPr bwMode="auto">
                <a:xfrm>
                  <a:off x="636" y="3806"/>
                  <a:ext cx="412" cy="279"/>
                  <a:chOff x="2530" y="3688"/>
                  <a:chExt cx="727" cy="426"/>
                </a:xfrm>
              </p:grpSpPr>
              <p:sp>
                <p:nvSpPr>
                  <p:cNvPr id="34" name="Freeform 34"/>
                  <p:cNvSpPr>
                    <a:spLocks/>
                  </p:cNvSpPr>
                  <p:nvPr/>
                </p:nvSpPr>
                <p:spPr bwMode="auto">
                  <a:xfrm>
                    <a:off x="2530" y="3689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Freeform 35"/>
                  <p:cNvSpPr>
                    <a:spLocks/>
                  </p:cNvSpPr>
                  <p:nvPr/>
                </p:nvSpPr>
                <p:spPr bwMode="auto">
                  <a:xfrm flipH="1">
                    <a:off x="2893" y="3688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1" name="Line 40"/>
              <p:cNvSpPr>
                <a:spLocks noChangeShapeType="1"/>
              </p:cNvSpPr>
              <p:nvPr/>
            </p:nvSpPr>
            <p:spPr bwMode="auto">
              <a:xfrm flipV="1">
                <a:off x="1614157" y="4869159"/>
                <a:ext cx="529" cy="50899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</p:grpSp>
        <p:grpSp>
          <p:nvGrpSpPr>
            <p:cNvPr id="9" name="组合 9"/>
            <p:cNvGrpSpPr>
              <a:grpSpLocks/>
            </p:cNvGrpSpPr>
            <p:nvPr/>
          </p:nvGrpSpPr>
          <p:grpSpPr bwMode="auto">
            <a:xfrm>
              <a:off x="6015545" y="4978634"/>
              <a:ext cx="584230" cy="367782"/>
              <a:chOff x="1331640" y="4869159"/>
              <a:chExt cx="584230" cy="511799"/>
            </a:xfrm>
          </p:grpSpPr>
          <p:grpSp>
            <p:nvGrpSpPr>
              <p:cNvPr id="24" name="Group 31"/>
              <p:cNvGrpSpPr>
                <a:grpSpLocks/>
              </p:cNvGrpSpPr>
              <p:nvPr/>
            </p:nvGrpSpPr>
            <p:grpSpPr bwMode="auto">
              <a:xfrm>
                <a:off x="1331640" y="5114629"/>
                <a:ext cx="584230" cy="266329"/>
                <a:chOff x="539" y="3806"/>
                <a:chExt cx="626" cy="285"/>
              </a:xfrm>
            </p:grpSpPr>
            <p:sp>
              <p:nvSpPr>
                <p:cNvPr id="2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539" y="4088"/>
                  <a:ext cx="626" cy="3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  <p:grpSp>
              <p:nvGrpSpPr>
                <p:cNvPr id="27" name="Group 33"/>
                <p:cNvGrpSpPr>
                  <a:grpSpLocks/>
                </p:cNvGrpSpPr>
                <p:nvPr/>
              </p:nvGrpSpPr>
              <p:grpSpPr bwMode="auto">
                <a:xfrm>
                  <a:off x="636" y="3806"/>
                  <a:ext cx="412" cy="279"/>
                  <a:chOff x="2530" y="3688"/>
                  <a:chExt cx="727" cy="426"/>
                </a:xfrm>
              </p:grpSpPr>
              <p:sp>
                <p:nvSpPr>
                  <p:cNvPr id="28" name="Freeform 34"/>
                  <p:cNvSpPr>
                    <a:spLocks/>
                  </p:cNvSpPr>
                  <p:nvPr/>
                </p:nvSpPr>
                <p:spPr bwMode="auto">
                  <a:xfrm>
                    <a:off x="2530" y="3689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" name="Freeform 35"/>
                  <p:cNvSpPr>
                    <a:spLocks/>
                  </p:cNvSpPr>
                  <p:nvPr/>
                </p:nvSpPr>
                <p:spPr bwMode="auto">
                  <a:xfrm flipH="1">
                    <a:off x="2893" y="3688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25" name="Line 40"/>
              <p:cNvSpPr>
                <a:spLocks noChangeShapeType="1"/>
              </p:cNvSpPr>
              <p:nvPr/>
            </p:nvSpPr>
            <p:spPr bwMode="auto">
              <a:xfrm flipV="1">
                <a:off x="1614157" y="4869159"/>
                <a:ext cx="529" cy="50899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</p:grpSp>
        <p:grpSp>
          <p:nvGrpSpPr>
            <p:cNvPr id="10" name="组合 10"/>
            <p:cNvGrpSpPr>
              <a:grpSpLocks/>
            </p:cNvGrpSpPr>
            <p:nvPr/>
          </p:nvGrpSpPr>
          <p:grpSpPr bwMode="auto">
            <a:xfrm>
              <a:off x="5244354" y="4475031"/>
              <a:ext cx="584230" cy="367782"/>
              <a:chOff x="1331640" y="4869159"/>
              <a:chExt cx="584230" cy="511799"/>
            </a:xfrm>
          </p:grpSpPr>
          <p:grpSp>
            <p:nvGrpSpPr>
              <p:cNvPr id="18" name="Group 31"/>
              <p:cNvGrpSpPr>
                <a:grpSpLocks/>
              </p:cNvGrpSpPr>
              <p:nvPr/>
            </p:nvGrpSpPr>
            <p:grpSpPr bwMode="auto">
              <a:xfrm>
                <a:off x="1331640" y="5114629"/>
                <a:ext cx="584230" cy="266329"/>
                <a:chOff x="539" y="3806"/>
                <a:chExt cx="626" cy="285"/>
              </a:xfrm>
            </p:grpSpPr>
            <p:sp>
              <p:nvSpPr>
                <p:cNvPr id="20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539" y="4088"/>
                  <a:ext cx="626" cy="3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  <p:grpSp>
              <p:nvGrpSpPr>
                <p:cNvPr id="21" name="Group 33"/>
                <p:cNvGrpSpPr>
                  <a:grpSpLocks/>
                </p:cNvGrpSpPr>
                <p:nvPr/>
              </p:nvGrpSpPr>
              <p:grpSpPr bwMode="auto">
                <a:xfrm>
                  <a:off x="636" y="3806"/>
                  <a:ext cx="412" cy="279"/>
                  <a:chOff x="2530" y="3688"/>
                  <a:chExt cx="727" cy="426"/>
                </a:xfrm>
              </p:grpSpPr>
              <p:sp>
                <p:nvSpPr>
                  <p:cNvPr id="22" name="Freeform 34"/>
                  <p:cNvSpPr>
                    <a:spLocks/>
                  </p:cNvSpPr>
                  <p:nvPr/>
                </p:nvSpPr>
                <p:spPr bwMode="auto">
                  <a:xfrm>
                    <a:off x="2530" y="3689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" name="Freeform 35"/>
                  <p:cNvSpPr>
                    <a:spLocks/>
                  </p:cNvSpPr>
                  <p:nvPr/>
                </p:nvSpPr>
                <p:spPr bwMode="auto">
                  <a:xfrm flipH="1">
                    <a:off x="2893" y="3688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9" name="Line 40"/>
              <p:cNvSpPr>
                <a:spLocks noChangeShapeType="1"/>
              </p:cNvSpPr>
              <p:nvPr/>
            </p:nvSpPr>
            <p:spPr bwMode="auto">
              <a:xfrm flipV="1">
                <a:off x="1614157" y="4869159"/>
                <a:ext cx="529" cy="50899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</p:grpSp>
        <p:grpSp>
          <p:nvGrpSpPr>
            <p:cNvPr id="11" name="组合 11"/>
            <p:cNvGrpSpPr>
              <a:grpSpLocks/>
            </p:cNvGrpSpPr>
            <p:nvPr/>
          </p:nvGrpSpPr>
          <p:grpSpPr bwMode="auto">
            <a:xfrm>
              <a:off x="4144177" y="4233514"/>
              <a:ext cx="584230" cy="367782"/>
              <a:chOff x="1331640" y="4869159"/>
              <a:chExt cx="584230" cy="511799"/>
            </a:xfrm>
          </p:grpSpPr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1331640" y="5114629"/>
                <a:ext cx="584230" cy="266329"/>
                <a:chOff x="539" y="3806"/>
                <a:chExt cx="626" cy="285"/>
              </a:xfrm>
            </p:grpSpPr>
            <p:sp>
              <p:nvSpPr>
                <p:cNvPr id="14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539" y="4088"/>
                  <a:ext cx="626" cy="3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  <p:grpSp>
              <p:nvGrpSpPr>
                <p:cNvPr id="15" name="Group 33"/>
                <p:cNvGrpSpPr>
                  <a:grpSpLocks/>
                </p:cNvGrpSpPr>
                <p:nvPr/>
              </p:nvGrpSpPr>
              <p:grpSpPr bwMode="auto">
                <a:xfrm>
                  <a:off x="636" y="3806"/>
                  <a:ext cx="412" cy="279"/>
                  <a:chOff x="2530" y="3688"/>
                  <a:chExt cx="727" cy="426"/>
                </a:xfrm>
              </p:grpSpPr>
              <p:sp>
                <p:nvSpPr>
                  <p:cNvPr id="16" name="Freeform 34"/>
                  <p:cNvSpPr>
                    <a:spLocks/>
                  </p:cNvSpPr>
                  <p:nvPr/>
                </p:nvSpPr>
                <p:spPr bwMode="auto">
                  <a:xfrm>
                    <a:off x="2530" y="3689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" name="Freeform 35"/>
                  <p:cNvSpPr>
                    <a:spLocks/>
                  </p:cNvSpPr>
                  <p:nvPr/>
                </p:nvSpPr>
                <p:spPr bwMode="auto">
                  <a:xfrm flipH="1">
                    <a:off x="2893" y="3688"/>
                    <a:ext cx="364" cy="425"/>
                  </a:xfrm>
                  <a:custGeom>
                    <a:avLst/>
                    <a:gdLst>
                      <a:gd name="T0" fmla="*/ 0 w 364"/>
                      <a:gd name="T1" fmla="*/ 425 h 425"/>
                      <a:gd name="T2" fmla="*/ 124 w 364"/>
                      <a:gd name="T3" fmla="*/ 405 h 425"/>
                      <a:gd name="T4" fmla="*/ 165 w 364"/>
                      <a:gd name="T5" fmla="*/ 336 h 425"/>
                      <a:gd name="T6" fmla="*/ 247 w 364"/>
                      <a:gd name="T7" fmla="*/ 62 h 425"/>
                      <a:gd name="T8" fmla="*/ 364 w 364"/>
                      <a:gd name="T9" fmla="*/ 0 h 4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4" h="425">
                        <a:moveTo>
                          <a:pt x="0" y="425"/>
                        </a:moveTo>
                        <a:cubicBezTo>
                          <a:pt x="48" y="422"/>
                          <a:pt x="97" y="420"/>
                          <a:pt x="124" y="405"/>
                        </a:cubicBezTo>
                        <a:cubicBezTo>
                          <a:pt x="151" y="390"/>
                          <a:pt x="144" y="393"/>
                          <a:pt x="165" y="336"/>
                        </a:cubicBezTo>
                        <a:cubicBezTo>
                          <a:pt x="186" y="279"/>
                          <a:pt x="214" y="118"/>
                          <a:pt x="247" y="62"/>
                        </a:cubicBezTo>
                        <a:cubicBezTo>
                          <a:pt x="280" y="6"/>
                          <a:pt x="322" y="3"/>
                          <a:pt x="364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00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100794" tIns="50397" rIns="100794" bIns="50397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3" name="Line 40"/>
              <p:cNvSpPr>
                <a:spLocks noChangeShapeType="1"/>
              </p:cNvSpPr>
              <p:nvPr/>
            </p:nvSpPr>
            <p:spPr bwMode="auto">
              <a:xfrm flipV="1">
                <a:off x="1614157" y="4869159"/>
                <a:ext cx="529" cy="50899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11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778098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Outline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124744"/>
            <a:ext cx="7632848" cy="54006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Background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Proposed Algorithm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Experiments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Extension Work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20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Accuracy Comparison (</a:t>
            </a:r>
            <a:r>
              <a:rPr lang="en-US" altLang="zh-CN" sz="3200" b="1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Vdd</a:t>
            </a:r>
            <a:r>
              <a:rPr lang="en-US" altLang="zh-CN" sz="32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=300mV)</a:t>
            </a:r>
            <a:br>
              <a:rPr lang="en-US" altLang="zh-CN" sz="32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en-US" altLang="zh-CN" sz="32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27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 Evolution of the failure rate estimation</a:t>
            </a:r>
            <a:endParaRPr lang="zh-CN" altLang="en-US" sz="27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4509120"/>
            <a:ext cx="7776864" cy="1944216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Failure rate estimations from all methods can  match with MC;</a:t>
            </a:r>
          </a:p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Proposed method starts with a close estimation to the final result;</a:t>
            </a:r>
          </a:p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Importance Sampling is highly sensitive to the sampling distribution.</a:t>
            </a:r>
          </a:p>
          <a:p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zh-CN" altLang="en-US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594725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8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Autofit/>
          </a:bodyPr>
          <a:lstStyle/>
          <a:p>
            <a:r>
              <a:rPr lang="en-US" altLang="zh-CN" sz="29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Efficiency </a:t>
            </a:r>
            <a:r>
              <a:rPr lang="en-US" altLang="zh-CN" sz="29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Comparison (</a:t>
            </a:r>
            <a:r>
              <a:rPr lang="en-US" altLang="zh-CN" sz="2900" b="1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Vdd</a:t>
            </a:r>
            <a:r>
              <a:rPr lang="en-US" altLang="zh-CN" sz="29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=300mV)</a:t>
            </a:r>
            <a:br>
              <a:rPr lang="en-US" altLang="zh-CN" sz="29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en-US" altLang="zh-CN" sz="29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 Evolution of figure-of-merit (FOM)</a:t>
            </a:r>
            <a:endParaRPr lang="zh-CN" altLang="en-US" sz="24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7" y="4293096"/>
            <a:ext cx="8005961" cy="1512168"/>
          </a:xfrm>
        </p:spPr>
        <p:txBody>
          <a:bodyPr>
            <a:normAutofit lnSpcReduction="10000"/>
          </a:bodyPr>
          <a:lstStyle/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Figure-of-merit is used to quantify the error (lower is better):</a:t>
            </a: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93000"/>
              </a:lnSpc>
              <a:buFont typeface="Wingdings" pitchFamily="2" charset="2"/>
              <a:buChar char="l"/>
            </a:pP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Proposed 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method can improve accuracy 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with1E+4 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samples as:</a:t>
            </a:r>
            <a:endParaRPr lang="zh-CN" altLang="en-US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4" name="组合 9"/>
          <p:cNvGrpSpPr>
            <a:grpSpLocks/>
          </p:cNvGrpSpPr>
          <p:nvPr/>
        </p:nvGrpSpPr>
        <p:grpSpPr bwMode="auto">
          <a:xfrm>
            <a:off x="264344" y="1196752"/>
            <a:ext cx="8785225" cy="3024188"/>
            <a:chOff x="20387" y="1196752"/>
            <a:chExt cx="8784976" cy="30243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87" y="1196752"/>
              <a:ext cx="8784976" cy="3024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6330515" y="3347699"/>
              <a:ext cx="2241985" cy="353943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Berlin Sans FB" pitchFamily="34" charset="0"/>
                  <a:ea typeface="宋体" charset="-122"/>
                  <a:cs typeface="Aharoni" pitchFamily="2" charset="-79"/>
                </a:rPr>
                <a:t>90% accuracy level</a:t>
              </a:r>
              <a:endParaRPr lang="zh-CN" altLang="en-US">
                <a:solidFill>
                  <a:srgbClr val="FF0000"/>
                </a:solidFill>
                <a:latin typeface="Berlin Sans FB" pitchFamily="34" charset="0"/>
                <a:ea typeface="宋体" charset="-122"/>
                <a:cs typeface="Aharoni" pitchFamily="2" charset="-79"/>
              </a:endParaRPr>
            </a:p>
          </p:txBody>
        </p:sp>
        <p:sp>
          <p:nvSpPr>
            <p:cNvPr id="7" name="左箭头 6"/>
            <p:cNvSpPr/>
            <p:nvPr/>
          </p:nvSpPr>
          <p:spPr>
            <a:xfrm rot="3537052">
              <a:off x="7839383" y="3066132"/>
              <a:ext cx="342917" cy="198432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</p:grp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603459"/>
              </p:ext>
            </p:extLst>
          </p:nvPr>
        </p:nvGraphicFramePr>
        <p:xfrm>
          <a:off x="3851920" y="4653136"/>
          <a:ext cx="128746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4" imgW="825480" imgH="469800" progId="Equation.DSMT4">
                  <p:embed/>
                </p:oleObj>
              </mc:Choice>
              <mc:Fallback>
                <p:oleObj name="Equation" r:id="rId4" imgW="825480" imgH="469800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653136"/>
                        <a:ext cx="1287462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025826"/>
              </p:ext>
            </p:extLst>
          </p:nvPr>
        </p:nvGraphicFramePr>
        <p:xfrm>
          <a:off x="1060754" y="5733256"/>
          <a:ext cx="8001799" cy="93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428"/>
                <a:gridCol w="1170291"/>
                <a:gridCol w="1600360"/>
                <a:gridCol w="1600360"/>
                <a:gridCol w="1600360"/>
              </a:tblGrid>
              <a:tr h="312035">
                <a:tc>
                  <a:txBody>
                    <a:bodyPr/>
                    <a:lstStyle/>
                    <a:p>
                      <a:pPr algn="ctr"/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MC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MixIS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SS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Proposed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</a:tr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Probability of failure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5.455E-4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3.681E-4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4.343E-4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4.699E-4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</a:tr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Accuracy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18.71%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88.53%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90.42%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98.2%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506" marR="92506" marT="46254" marB="4625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6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778098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Outline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124744"/>
            <a:ext cx="7776864" cy="54006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Background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Proposed Algorithm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Experiments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Extension 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Work</a:t>
            </a:r>
          </a:p>
          <a:p>
            <a:endParaRPr lang="zh-CN" altLang="en-US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262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Problem of Importance Sampling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268760"/>
            <a:ext cx="8064896" cy="4800600"/>
          </a:xfrm>
        </p:spPr>
        <p:txBody>
          <a:bodyPr>
            <a:normAutofit/>
          </a:bodyPr>
          <a:lstStyle/>
          <a:p>
            <a:r>
              <a:rPr lang="en-US" altLang="zh-CN" sz="2000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Q: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How does Importance Sampling behave for high-dimensional problems (e.g., tens or hundreds variables)?</a:t>
            </a: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A: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Unreliable or completely wrong! </a:t>
            </a:r>
          </a:p>
          <a:p>
            <a:pPr marL="82296" indent="0">
              <a:buNone/>
            </a:pP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	 </a:t>
            </a:r>
            <a:r>
              <a:rPr lang="en-US" altLang="zh-CN" sz="2000" dirty="0" smtClean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curse of dimensionality</a:t>
            </a:r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Reason:  the degeneration of likelihood ratios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	</a:t>
            </a: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Wingdings" pitchFamily="2" charset="2"/>
            </a:endParaRPr>
          </a:p>
          <a:p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Wingdings" pitchFamily="2" charset="2"/>
            </a:endParaRPr>
          </a:p>
          <a:p>
            <a:pPr lvl="1"/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Some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likelihood ratios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become dominate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(e.g</a:t>
            </a:r>
            <a:r>
              <a:rPr lang="en-US" altLang="zh-CN" sz="180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., </a:t>
            </a:r>
            <a:r>
              <a:rPr lang="en-US" altLang="zh-CN" sz="180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very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large when compared with the rest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)</a:t>
            </a:r>
          </a:p>
          <a:p>
            <a:pPr lvl="1"/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The variance of likelihood ratios are very large.</a:t>
            </a:r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Wingdings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07704" y="3992883"/>
                <a:ext cx="6624736" cy="590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 smtClean="0">
                    <a:latin typeface="Times New Roman" pitchFamily="18" charset="0"/>
                    <a:ea typeface="Arial Unicode MS" pitchFamily="34" charset="-122"/>
                    <a:cs typeface="Times New Roman" pitchFamily="18" charset="0"/>
                  </a:rPr>
                  <a:t>prob(failure)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b="1" i="1" dirty="0"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zh-CN" sz="2000" b="1" i="1">
                            <a:latin typeface="Cambria Math"/>
                            <a:ea typeface="Arial Unicode MS" pitchFamily="34" charset="-122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altLang="zh-CN" sz="2000" b="1" i="1">
                            <a:latin typeface="Cambria Math"/>
                            <a:ea typeface="Arial Unicode MS" pitchFamily="34" charset="-122"/>
                            <a:cs typeface="Times New Roman" pitchFamily="18" charset="0"/>
                          </a:rPr>
                          <m:t>𝑰</m:t>
                        </m:r>
                        <m:d>
                          <m:dPr>
                            <m:ctrlPr>
                              <a:rPr lang="en-US" altLang="zh-CN" sz="2000" b="1" i="1">
                                <a:latin typeface="Cambria Math"/>
                                <a:ea typeface="Arial Unicode MS" pitchFamily="34" charset="-122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1" i="1">
                                <a:latin typeface="Cambria Math"/>
                                <a:ea typeface="Arial Unicode MS" pitchFamily="34" charset="-122"/>
                                <a:cs typeface="Times New Roman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altLang="zh-CN" sz="2000" b="1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𝒉</m:t>
                            </m:r>
                            <m:d>
                              <m:dPr>
                                <m:ctrlPr>
                                  <a:rPr lang="en-US" altLang="zh-CN" sz="2000" b="1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1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</m:d>
                          </m:num>
                          <m:den>
                            <m: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altLang="zh-CN" sz="2000" b="1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1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</m:d>
                          </m:den>
                        </m:f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𝒈</m:t>
                        </m:r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)</m:t>
                        </m:r>
                        <m:r>
                          <a:rPr lang="en-US" altLang="zh-CN" sz="2000" b="1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𝒅𝒙</m:t>
                        </m:r>
                        <m:r>
                          <m:rPr>
                            <m:nor/>
                          </m:rPr>
                          <a:rPr lang="en-US" altLang="zh-CN" sz="2000" b="1" i="1" dirty="0">
                            <a:latin typeface="Times New Roman" pitchFamily="18" charset="0"/>
                            <a:ea typeface="Arial Unicode MS" pitchFamily="34" charset="-122"/>
                            <a:cs typeface="Times New Roman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altLang="zh-CN" sz="2000" b="1" i="1">
                                <a:latin typeface="Cambria Math"/>
                                <a:ea typeface="Arial Unicode MS" pitchFamily="34" charset="-122"/>
                                <a:cs typeface="Times New Roman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zh-CN" sz="2000" b="1" i="1">
                                <a:latin typeface="Cambria Math"/>
                                <a:ea typeface="Arial Unicode MS" pitchFamily="34" charset="-122"/>
                                <a:cs typeface="Times New Roman" pitchFamily="18" charset="0"/>
                              </a:rPr>
                              <m:t>𝑰</m:t>
                            </m:r>
                            <m:d>
                              <m:dPr>
                                <m:ctrlPr>
                                  <a:rPr lang="en-US" altLang="zh-CN" sz="2000" b="1" i="1">
                                    <a:latin typeface="Cambria Math"/>
                                    <a:ea typeface="Arial Unicode MS" pitchFamily="34" charset="-122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1" i="1">
                                    <a:latin typeface="Cambria Math"/>
                                    <a:ea typeface="Arial Unicode MS" pitchFamily="34" charset="-122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altLang="zh-CN" sz="2000" b="1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∙</m:t>
                            </m:r>
                            <m: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𝒘</m:t>
                            </m:r>
                            <m: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)∙</m:t>
                            </m:r>
                            <m:r>
                              <a:rPr lang="en-US" altLang="zh-CN" sz="2000" b="1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𝒉</m:t>
                            </m:r>
                            <m:d>
                              <m:dPr>
                                <m:ctrlPr>
                                  <a:rPr lang="en-US" altLang="zh-CN" sz="2000" b="1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1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altLang="zh-CN" sz="2000" b="1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𝒅𝒙</m:t>
                            </m:r>
                          </m:e>
                        </m:nary>
                      </m:e>
                    </m:nary>
                  </m:oMath>
                </a14:m>
                <a:endParaRPr lang="en-US" altLang="zh-CN" sz="2000" b="1" i="1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992883"/>
                <a:ext cx="6624736" cy="590290"/>
              </a:xfrm>
              <a:prstGeom prst="rect">
                <a:avLst/>
              </a:prstGeom>
              <a:blipFill rotWithShape="1">
                <a:blip r:embed="rId2"/>
                <a:stretch>
                  <a:fillRect l="-8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9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Extension Work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052736"/>
            <a:ext cx="8208912" cy="5544616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We develop an efficient approach to address rare events estimation in high dimension which is a fundamental problem in 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multiple disciplines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Our proposed method can reliably provide high accuracy:</a:t>
            </a:r>
          </a:p>
          <a:p>
            <a:pPr lvl="1"/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tested problem with 54-dim and 108-dim;</a:t>
            </a:r>
          </a:p>
          <a:p>
            <a:pPr lvl="1"/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probability estimation of rare events can always match with MC method;</a:t>
            </a:r>
          </a:p>
          <a:p>
            <a:pPr lvl="1"/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It provides </a:t>
            </a:r>
            <a:r>
              <a:rPr lang="en-US" altLang="zh-CN" sz="1800" u="sng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several order of magnitude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speedup over MC while other IS-based methods are </a:t>
            </a:r>
            <a:r>
              <a:rPr lang="en-US" altLang="zh-CN" sz="1800" u="sng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completely failed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 lvl="1"/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We can prove that IS method loses its upper bound of estimation in high-dimension, and estimation from our method can always be bounded. </a:t>
            </a:r>
          </a:p>
          <a:p>
            <a:pPr lvl="1"/>
            <a:endParaRPr lang="en-US" altLang="zh-CN" sz="16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2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830019"/>
              </p:ext>
            </p:extLst>
          </p:nvPr>
        </p:nvGraphicFramePr>
        <p:xfrm>
          <a:off x="1115616" y="4149080"/>
          <a:ext cx="7704857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1555245"/>
                <a:gridCol w="1541099"/>
                <a:gridCol w="2232248"/>
                <a:gridCol w="1368153"/>
              </a:tblGrid>
              <a:tr h="13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Study Case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Monte Carlo (MC)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Spherical Sampling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Proposed Method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</a:tr>
              <a:tr h="13333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108-dim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P(fail)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3.3723e-05 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1.684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3.3439e-005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</a:tr>
              <a:tr h="1333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Relative</a:t>
                      </a:r>
                      <a:r>
                        <a:rPr lang="en-US" altLang="zh-CN" sz="1400" kern="100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error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0.097354</a:t>
                      </a: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0.09154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0.098039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</a:tr>
              <a:tr h="1333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#run</a:t>
                      </a:r>
                      <a:endParaRPr lang="zh-CN" sz="140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5.7e+6 (1425X)</a:t>
                      </a: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4.3e+4 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4e+3 (1X)</a:t>
                      </a:r>
                      <a:endParaRPr lang="zh-CN" sz="140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57142" marR="571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0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920880" cy="4752528"/>
          </a:xfrm>
        </p:spPr>
        <p:txBody>
          <a:bodyPr>
            <a:normAutofit/>
          </a:bodyPr>
          <a:lstStyle/>
          <a:p>
            <a:pPr algn="ctr"/>
            <a:r>
              <a:rPr lang="en-US" altLang="zh-CN" sz="6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Thank you!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zh-CN" dirty="0" smtClean="0">
                <a:latin typeface="Arial" pitchFamily="34" charset="0"/>
                <a:cs typeface="Arial" pitchFamily="34" charset="0"/>
              </a:rPr>
            </a:br>
            <a:r>
              <a:rPr lang="en-US" altLang="zh-CN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zh-CN" dirty="0" smtClean="0">
                <a:latin typeface="Arial" pitchFamily="34" charset="0"/>
                <a:cs typeface="Arial" pitchFamily="34" charset="0"/>
              </a:rPr>
            </a:br>
            <a:r>
              <a:rPr lang="en-US" altLang="zh-CN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zh-CN" dirty="0">
                <a:latin typeface="Arial" pitchFamily="34" charset="0"/>
                <a:cs typeface="Arial" pitchFamily="34" charset="0"/>
              </a:rPr>
            </a:br>
            <a:r>
              <a:rPr lang="en-US" altLang="zh-CN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zh-CN" dirty="0" smtClean="0">
                <a:latin typeface="Arial" pitchFamily="34" charset="0"/>
                <a:cs typeface="Arial" pitchFamily="34" charset="0"/>
              </a:rPr>
            </a:br>
            <a:r>
              <a:rPr lang="en-US" altLang="zh-CN" sz="32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zh-CN" sz="3200" dirty="0">
                <a:latin typeface="Arial" pitchFamily="34" charset="0"/>
                <a:cs typeface="Arial" pitchFamily="34" charset="0"/>
              </a:rPr>
            </a:b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Any further questions can be addressed to </a:t>
            </a:r>
            <a:r>
              <a:rPr lang="en-US" altLang="zh-CN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fang08@ee.ucla.edu</a:t>
            </a:r>
            <a:endParaRPr lang="zh-CN" altLang="en-US" sz="20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Background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4415368" y="4962526"/>
            <a:ext cx="2327275" cy="612775"/>
            <a:chOff x="3798192" y="5877272"/>
            <a:chExt cx="2327716" cy="612156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3798192" y="6183350"/>
              <a:ext cx="2327716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6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1165" y="5877272"/>
              <a:ext cx="1938987" cy="612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右箭头 6"/>
          <p:cNvSpPr/>
          <p:nvPr/>
        </p:nvSpPr>
        <p:spPr>
          <a:xfrm rot="18661810" flipH="1">
            <a:off x="3400162" y="2250282"/>
            <a:ext cx="738187" cy="307975"/>
          </a:xfrm>
          <a:prstGeom prst="rightArrow">
            <a:avLst>
              <a:gd name="adj1" fmla="val 50000"/>
              <a:gd name="adj2" fmla="val 66001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0000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93093" y="1381126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latin typeface="Aharoni" pitchFamily="2" charset="-79"/>
                <a:ea typeface="宋体" charset="-122"/>
                <a:cs typeface="Aharoni" pitchFamily="2" charset="-79"/>
              </a:rPr>
              <a:t>Variations</a:t>
            </a:r>
            <a:endParaRPr lang="zh-CN" altLang="en-US">
              <a:latin typeface="Aharoni" pitchFamily="2" charset="-79"/>
              <a:ea typeface="宋体" charset="-122"/>
              <a:cs typeface="Aharoni" pitchFamily="2" charset="-79"/>
            </a:endParaRPr>
          </a:p>
        </p:txBody>
      </p:sp>
      <p:sp>
        <p:nvSpPr>
          <p:cNvPr id="9" name="右箭头 8"/>
          <p:cNvSpPr/>
          <p:nvPr/>
        </p:nvSpPr>
        <p:spPr>
          <a:xfrm rot="13768829" flipH="1">
            <a:off x="5649649" y="2189957"/>
            <a:ext cx="801687" cy="307975"/>
          </a:xfrm>
          <a:prstGeom prst="rightArrow">
            <a:avLst>
              <a:gd name="adj1" fmla="val 50000"/>
              <a:gd name="adj2" fmla="val 66001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0000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65830" y="2749551"/>
            <a:ext cx="2227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latin typeface="Aharoni" pitchFamily="2" charset="-79"/>
                <a:ea typeface="宋体" charset="-122"/>
                <a:cs typeface="Aharoni" pitchFamily="2" charset="-79"/>
              </a:rPr>
              <a:t>Static Variation</a:t>
            </a:r>
            <a:endParaRPr lang="zh-CN" altLang="en-US">
              <a:latin typeface="Aharoni" pitchFamily="2" charset="-79"/>
              <a:ea typeface="宋体" charset="-122"/>
              <a:cs typeface="Aharoni" pitchFamily="2" charset="-79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69493" y="2752726"/>
            <a:ext cx="2665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latin typeface="Aharoni" pitchFamily="2" charset="-79"/>
                <a:ea typeface="宋体" charset="-122"/>
                <a:cs typeface="Aharoni" pitchFamily="2" charset="-79"/>
              </a:rPr>
              <a:t>Dynamic Variation</a:t>
            </a:r>
            <a:endParaRPr lang="zh-CN" altLang="en-US">
              <a:latin typeface="Aharoni" pitchFamily="2" charset="-79"/>
              <a:ea typeface="宋体" charset="-122"/>
              <a:cs typeface="Aharoni" pitchFamily="2" charset="-79"/>
            </a:endParaRPr>
          </a:p>
        </p:txBody>
      </p:sp>
      <p:sp>
        <p:nvSpPr>
          <p:cNvPr id="12" name="右箭头 11"/>
          <p:cNvSpPr/>
          <p:nvPr/>
        </p:nvSpPr>
        <p:spPr>
          <a:xfrm rot="16200000" flipH="1">
            <a:off x="2289706" y="3440113"/>
            <a:ext cx="696912" cy="306387"/>
          </a:xfrm>
          <a:prstGeom prst="rightArrow">
            <a:avLst>
              <a:gd name="adj1" fmla="val 50000"/>
              <a:gd name="adj2" fmla="val 66001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0000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13" name="右箭头 12"/>
          <p:cNvSpPr/>
          <p:nvPr/>
        </p:nvSpPr>
        <p:spPr>
          <a:xfrm rot="18280881" flipH="1">
            <a:off x="5429780" y="3521076"/>
            <a:ext cx="695325" cy="307975"/>
          </a:xfrm>
          <a:prstGeom prst="rightArrow">
            <a:avLst>
              <a:gd name="adj1" fmla="val 50000"/>
              <a:gd name="adj2" fmla="val 66001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0000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14" name="右箭头 13"/>
          <p:cNvSpPr/>
          <p:nvPr/>
        </p:nvSpPr>
        <p:spPr>
          <a:xfrm rot="14046032" flipH="1">
            <a:off x="7542743" y="3392488"/>
            <a:ext cx="695325" cy="307975"/>
          </a:xfrm>
          <a:prstGeom prst="rightArrow">
            <a:avLst>
              <a:gd name="adj1" fmla="val 50000"/>
              <a:gd name="adj2" fmla="val 66001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0000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34055" y="4049713"/>
            <a:ext cx="251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latin typeface="Aharoni" pitchFamily="2" charset="-79"/>
                <a:ea typeface="宋体" charset="-122"/>
                <a:cs typeface="Aharoni" pitchFamily="2" charset="-79"/>
              </a:rPr>
              <a:t>Process Variation</a:t>
            </a:r>
            <a:endParaRPr lang="zh-CN" altLang="en-US">
              <a:latin typeface="Aharoni" pitchFamily="2" charset="-79"/>
              <a:ea typeface="宋体" charset="-122"/>
              <a:cs typeface="Aharoni" pitchFamily="2" charset="-79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915430" y="4049713"/>
            <a:ext cx="1327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latin typeface="Aharoni" pitchFamily="2" charset="-79"/>
                <a:ea typeface="宋体" charset="-122"/>
                <a:cs typeface="Aharoni" pitchFamily="2" charset="-79"/>
              </a:rPr>
              <a:t>Voltage</a:t>
            </a:r>
            <a:br>
              <a:rPr lang="en-US" altLang="zh-CN">
                <a:latin typeface="Aharoni" pitchFamily="2" charset="-79"/>
                <a:ea typeface="宋体" charset="-122"/>
                <a:cs typeface="Aharoni" pitchFamily="2" charset="-79"/>
              </a:rPr>
            </a:br>
            <a:r>
              <a:rPr lang="en-US" altLang="zh-CN">
                <a:latin typeface="Aharoni" pitchFamily="2" charset="-79"/>
                <a:ea typeface="宋体" charset="-122"/>
                <a:cs typeface="Aharoni" pitchFamily="2" charset="-79"/>
              </a:rPr>
              <a:t>Variation</a:t>
            </a:r>
            <a:endParaRPr lang="zh-CN" altLang="en-US">
              <a:latin typeface="Aharoni" pitchFamily="2" charset="-79"/>
              <a:ea typeface="宋体" charset="-122"/>
              <a:cs typeface="Aharoni" pitchFamily="2" charset="-79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252230" y="3965576"/>
            <a:ext cx="1844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latin typeface="Aharoni" pitchFamily="2" charset="-79"/>
                <a:ea typeface="宋体" charset="-122"/>
                <a:cs typeface="Aharoni" pitchFamily="2" charset="-79"/>
              </a:rPr>
              <a:t>Temperature</a:t>
            </a:r>
            <a:br>
              <a:rPr lang="en-US" altLang="zh-CN">
                <a:latin typeface="Aharoni" pitchFamily="2" charset="-79"/>
                <a:ea typeface="宋体" charset="-122"/>
                <a:cs typeface="Aharoni" pitchFamily="2" charset="-79"/>
              </a:rPr>
            </a:br>
            <a:r>
              <a:rPr lang="en-US" altLang="zh-CN">
                <a:latin typeface="Aharoni" pitchFamily="2" charset="-79"/>
                <a:ea typeface="宋体" charset="-122"/>
                <a:cs typeface="Aharoni" pitchFamily="2" charset="-79"/>
              </a:rPr>
              <a:t>Variation</a:t>
            </a:r>
            <a:endParaRPr lang="zh-CN" altLang="en-US">
              <a:latin typeface="Aharoni" pitchFamily="2" charset="-79"/>
              <a:ea typeface="宋体" charset="-122"/>
              <a:cs typeface="Aharoni" pitchFamily="2" charset="-79"/>
            </a:endParaRPr>
          </a:p>
        </p:txBody>
      </p:sp>
      <p:pic>
        <p:nvPicPr>
          <p:cNvPr id="18" name="Picture 8" descr="http://t0.gstatic.com/images?q=tbn:ANd9GcSys0uIIgiOv7WFihxC6Q_LN_WOU1J6A0_43LalX8p2ONBhSTCm4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843" y="4589463"/>
            <a:ext cx="30670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 descr="http://t1.gstatic.com/images?q=tbn:ANd9GcQ8cxwWtVXTeN5iD9n7aYwg70waMA22UrQfAPlipAStr0mJ5Eyko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830" y="4645026"/>
            <a:ext cx="18542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64"/>
          <p:cNvSpPr>
            <a:spLocks noChangeAspect="1" noChangeArrowheads="1"/>
          </p:cNvSpPr>
          <p:nvPr/>
        </p:nvSpPr>
        <p:spPr bwMode="auto">
          <a:xfrm>
            <a:off x="737130" y="3941763"/>
            <a:ext cx="3495675" cy="609600"/>
          </a:xfrm>
          <a:prstGeom prst="ellipse">
            <a:avLst/>
          </a:prstGeom>
          <a:noFill/>
          <a:ln w="1143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83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Rare Failure Event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328592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Rare failure event exists in highly </a:t>
            </a:r>
            <a:r>
              <a:rPr lang="en-US" altLang="zh-CN" sz="24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replicated </a:t>
            </a:r>
            <a:r>
              <a:rPr lang="en-US" altLang="zh-CN" sz="24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circuits:</a:t>
            </a:r>
          </a:p>
          <a:p>
            <a:pPr lvl="1"/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SRAM bit-cell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sense amplifier, delay chain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and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etc.</a:t>
            </a:r>
          </a:p>
          <a:p>
            <a:pPr lvl="1"/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Repeat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million times to achieve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high capacity. </a:t>
            </a:r>
          </a:p>
          <a:p>
            <a:pPr lvl="1"/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Process variation lead to statistical behavior of these circuits.</a:t>
            </a:r>
          </a:p>
          <a:p>
            <a:pPr lvl="1"/>
            <a:endParaRPr lang="en-US" altLang="zh-CN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4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Need extremely low failure probability:</a:t>
            </a:r>
          </a:p>
          <a:p>
            <a:pPr lvl="1"/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Consider 1Mb SRAM array including 1 million bit-cells, and we desire 99% yield for the array*:</a:t>
            </a:r>
          </a:p>
          <a:p>
            <a:pPr lvl="2"/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99.999999% yield requirement for bit-cells.</a:t>
            </a:r>
            <a:endParaRPr lang="en-US" altLang="zh-CN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Failure probability of SRAM bit-cell should &lt; 1e-8!</a:t>
            </a:r>
          </a:p>
          <a:p>
            <a:pPr lvl="1"/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Circuit failure becomes a “</a:t>
            </a:r>
            <a:r>
              <a:rPr lang="en-US" altLang="zh-CN" sz="2000" b="1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rare event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”. </a:t>
            </a:r>
            <a:endParaRPr lang="en-US" altLang="zh-CN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23528" y="6389688"/>
            <a:ext cx="8640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* Source: </a:t>
            </a:r>
            <a:r>
              <a:rPr lang="en-US" altLang="zh-CN" sz="14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Amith</a:t>
            </a:r>
            <a:r>
              <a:rPr lang="en-US" altLang="zh-CN" sz="1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14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Singhee</a:t>
            </a:r>
            <a:r>
              <a:rPr lang="en-US" altLang="zh-CN" sz="1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IEEE transaction on Computer Aided Design (TCAD), Vol. 28, No. 8, August 2009 </a:t>
            </a:r>
            <a:endParaRPr lang="zh-CN" altLang="en-US" sz="1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671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70609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Problem Formulation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6878" y="836712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Given Input: </a:t>
            </a:r>
          </a:p>
          <a:p>
            <a:pPr lvl="1"/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Variable Parameters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 probabilistic distributions;</a:t>
            </a:r>
          </a:p>
          <a:p>
            <a:pPr lvl="1"/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Performance constraints;</a:t>
            </a:r>
          </a:p>
          <a:p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Target Output:</a:t>
            </a:r>
          </a:p>
          <a:p>
            <a:pPr lvl="1"/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Find the percentage of circuit samples that fail the performance constraints.</a:t>
            </a:r>
            <a:endParaRPr lang="zh-CN" altLang="en-US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Rectangle 60"/>
          <p:cNvSpPr>
            <a:spLocks noChangeArrowheads="1"/>
          </p:cNvSpPr>
          <p:nvPr/>
        </p:nvSpPr>
        <p:spPr bwMode="auto">
          <a:xfrm>
            <a:off x="1260474" y="5347494"/>
            <a:ext cx="5040313" cy="12890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5" name="Rectangle 57"/>
          <p:cNvSpPr>
            <a:spLocks noChangeArrowheads="1"/>
          </p:cNvSpPr>
          <p:nvPr/>
        </p:nvSpPr>
        <p:spPr bwMode="auto">
          <a:xfrm>
            <a:off x="1295399" y="3253581"/>
            <a:ext cx="5040313" cy="1800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1811337" y="4306094"/>
            <a:ext cx="1406525" cy="635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 defTabSz="828675">
              <a:buClr>
                <a:srgbClr val="003A66"/>
              </a:buClr>
              <a:buSzPct val="70000"/>
              <a:buFont typeface="Wingdings" pitchFamily="2" charset="2"/>
              <a:buNone/>
            </a:pPr>
            <a:r>
              <a:rPr lang="en-US" altLang="zh-CN" sz="1600" b="1">
                <a:latin typeface="Arial Narrow" pitchFamily="34" charset="0"/>
                <a:ea typeface="宋体" charset="-122"/>
              </a:rPr>
              <a:t>Design</a:t>
            </a:r>
          </a:p>
          <a:p>
            <a:pPr algn="ctr" defTabSz="828675">
              <a:buClr>
                <a:srgbClr val="003A66"/>
              </a:buClr>
              <a:buSzPct val="70000"/>
              <a:buFont typeface="Wingdings" pitchFamily="2" charset="2"/>
              <a:buNone/>
            </a:pPr>
            <a:r>
              <a:rPr lang="en-US" altLang="zh-CN" sz="1600" b="1">
                <a:latin typeface="Arial Narrow" pitchFamily="34" charset="0"/>
                <a:ea typeface="宋体" charset="-122"/>
              </a:rPr>
              <a:t>Parameters</a:t>
            </a:r>
            <a:endParaRPr lang="en-US" altLang="zh-CN" sz="2100" b="1" i="1">
              <a:ea typeface="宋体" charset="-122"/>
            </a:endParaRPr>
          </a:p>
        </p:txBody>
      </p:sp>
      <p:sp>
        <p:nvSpPr>
          <p:cNvPr id="7" name="AutoShape 28"/>
          <p:cNvSpPr>
            <a:spLocks noChangeArrowheads="1"/>
          </p:cNvSpPr>
          <p:nvPr/>
        </p:nvSpPr>
        <p:spPr bwMode="auto">
          <a:xfrm>
            <a:off x="4010024" y="4291806"/>
            <a:ext cx="1433513" cy="6651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 defTabSz="828675">
              <a:buClr>
                <a:srgbClr val="003A66"/>
              </a:buClr>
              <a:buSzPct val="70000"/>
              <a:buFont typeface="Wingdings" pitchFamily="2" charset="2"/>
              <a:buNone/>
            </a:pPr>
            <a:r>
              <a:rPr lang="en-US" altLang="zh-CN" sz="1600" b="1" dirty="0">
                <a:latin typeface="Arial Narrow" pitchFamily="34" charset="0"/>
                <a:ea typeface="宋体" charset="-122"/>
              </a:rPr>
              <a:t>Process</a:t>
            </a:r>
          </a:p>
          <a:p>
            <a:pPr algn="ctr" defTabSz="828675">
              <a:buClr>
                <a:srgbClr val="003A66"/>
              </a:buClr>
              <a:buSzPct val="70000"/>
              <a:buFont typeface="Wingdings" pitchFamily="2" charset="2"/>
              <a:buNone/>
            </a:pPr>
            <a:r>
              <a:rPr lang="en-US" altLang="zh-CN" sz="1600" b="1" dirty="0">
                <a:latin typeface="Arial Narrow" pitchFamily="34" charset="0"/>
                <a:ea typeface="宋体" charset="-122"/>
              </a:rPr>
              <a:t>Parameters</a:t>
            </a:r>
            <a:endParaRPr lang="en-US" altLang="zh-CN" sz="2100" b="1" i="1" dirty="0">
              <a:ea typeface="宋体" charset="-122"/>
            </a:endParaRPr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725862" y="3471069"/>
            <a:ext cx="2000250" cy="581025"/>
            <a:chOff x="4827" y="2107"/>
            <a:chExt cx="1390" cy="403"/>
          </a:xfrm>
        </p:grpSpPr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4827" y="2107"/>
              <a:ext cx="808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0" tIns="45715" rIns="91430" bIns="45715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buClr>
                  <a:srgbClr val="003A66"/>
                </a:buClr>
                <a:buSzPct val="70000"/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3333CC"/>
                  </a:solidFill>
                  <a:latin typeface="Arial Narrow" pitchFamily="34" charset="0"/>
                  <a:ea typeface="宋体" charset="-122"/>
                </a:rPr>
                <a:t>Random</a:t>
              </a:r>
            </a:p>
            <a:p>
              <a:pPr algn="ctr" eaLnBrk="1" hangingPunct="1">
                <a:buClr>
                  <a:srgbClr val="003A66"/>
                </a:buClr>
                <a:buSzPct val="70000"/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3333CC"/>
                  </a:solidFill>
                  <a:latin typeface="Arial Narrow" pitchFamily="34" charset="0"/>
                  <a:ea typeface="宋体" charset="-122"/>
                </a:rPr>
                <a:t>Distribution</a:t>
              </a:r>
              <a:endParaRPr lang="el-GR" altLang="zh-CN" sz="1600" b="1">
                <a:solidFill>
                  <a:srgbClr val="3333CC"/>
                </a:solidFill>
                <a:latin typeface="Arial Narrow" pitchFamily="34" charset="0"/>
                <a:ea typeface="宋体" charset="-122"/>
              </a:endParaRPr>
            </a:p>
          </p:txBody>
        </p: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5591" y="2170"/>
              <a:ext cx="626" cy="285"/>
              <a:chOff x="539" y="3806"/>
              <a:chExt cx="626" cy="285"/>
            </a:xfrm>
          </p:grpSpPr>
          <p:sp>
            <p:nvSpPr>
              <p:cNvPr id="11" name="Line 32"/>
              <p:cNvSpPr>
                <a:spLocks noChangeShapeType="1"/>
              </p:cNvSpPr>
              <p:nvPr/>
            </p:nvSpPr>
            <p:spPr bwMode="auto">
              <a:xfrm flipV="1">
                <a:off x="539" y="4088"/>
                <a:ext cx="626" cy="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  <p:grpSp>
            <p:nvGrpSpPr>
              <p:cNvPr id="12" name="Group 33"/>
              <p:cNvGrpSpPr>
                <a:grpSpLocks/>
              </p:cNvGrpSpPr>
              <p:nvPr/>
            </p:nvGrpSpPr>
            <p:grpSpPr bwMode="auto">
              <a:xfrm>
                <a:off x="636" y="3806"/>
                <a:ext cx="412" cy="279"/>
                <a:chOff x="2530" y="3688"/>
                <a:chExt cx="727" cy="426"/>
              </a:xfrm>
            </p:grpSpPr>
            <p:sp>
              <p:nvSpPr>
                <p:cNvPr id="13" name="Freeform 34"/>
                <p:cNvSpPr>
                  <a:spLocks/>
                </p:cNvSpPr>
                <p:nvPr/>
              </p:nvSpPr>
              <p:spPr bwMode="auto">
                <a:xfrm>
                  <a:off x="2530" y="3689"/>
                  <a:ext cx="364" cy="425"/>
                </a:xfrm>
                <a:custGeom>
                  <a:avLst/>
                  <a:gdLst>
                    <a:gd name="T0" fmla="*/ 0 w 364"/>
                    <a:gd name="T1" fmla="*/ 425 h 425"/>
                    <a:gd name="T2" fmla="*/ 124 w 364"/>
                    <a:gd name="T3" fmla="*/ 405 h 425"/>
                    <a:gd name="T4" fmla="*/ 165 w 364"/>
                    <a:gd name="T5" fmla="*/ 336 h 425"/>
                    <a:gd name="T6" fmla="*/ 247 w 364"/>
                    <a:gd name="T7" fmla="*/ 62 h 425"/>
                    <a:gd name="T8" fmla="*/ 364 w 364"/>
                    <a:gd name="T9" fmla="*/ 0 h 4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4" h="425">
                      <a:moveTo>
                        <a:pt x="0" y="425"/>
                      </a:moveTo>
                      <a:cubicBezTo>
                        <a:pt x="48" y="422"/>
                        <a:pt x="97" y="420"/>
                        <a:pt x="124" y="405"/>
                      </a:cubicBezTo>
                      <a:cubicBezTo>
                        <a:pt x="151" y="390"/>
                        <a:pt x="144" y="393"/>
                        <a:pt x="165" y="336"/>
                      </a:cubicBezTo>
                      <a:cubicBezTo>
                        <a:pt x="186" y="279"/>
                        <a:pt x="214" y="118"/>
                        <a:pt x="247" y="62"/>
                      </a:cubicBezTo>
                      <a:cubicBezTo>
                        <a:pt x="280" y="6"/>
                        <a:pt x="322" y="3"/>
                        <a:pt x="36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  <p:sp>
              <p:nvSpPr>
                <p:cNvPr id="14" name="Freeform 35"/>
                <p:cNvSpPr>
                  <a:spLocks/>
                </p:cNvSpPr>
                <p:nvPr/>
              </p:nvSpPr>
              <p:spPr bwMode="auto">
                <a:xfrm flipH="1">
                  <a:off x="2893" y="3688"/>
                  <a:ext cx="364" cy="425"/>
                </a:xfrm>
                <a:custGeom>
                  <a:avLst/>
                  <a:gdLst>
                    <a:gd name="T0" fmla="*/ 0 w 364"/>
                    <a:gd name="T1" fmla="*/ 425 h 425"/>
                    <a:gd name="T2" fmla="*/ 124 w 364"/>
                    <a:gd name="T3" fmla="*/ 405 h 425"/>
                    <a:gd name="T4" fmla="*/ 165 w 364"/>
                    <a:gd name="T5" fmla="*/ 336 h 425"/>
                    <a:gd name="T6" fmla="*/ 247 w 364"/>
                    <a:gd name="T7" fmla="*/ 62 h 425"/>
                    <a:gd name="T8" fmla="*/ 364 w 364"/>
                    <a:gd name="T9" fmla="*/ 0 h 4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4" h="425">
                      <a:moveTo>
                        <a:pt x="0" y="425"/>
                      </a:moveTo>
                      <a:cubicBezTo>
                        <a:pt x="48" y="422"/>
                        <a:pt x="97" y="420"/>
                        <a:pt x="124" y="405"/>
                      </a:cubicBezTo>
                      <a:cubicBezTo>
                        <a:pt x="151" y="390"/>
                        <a:pt x="144" y="393"/>
                        <a:pt x="165" y="336"/>
                      </a:cubicBezTo>
                      <a:cubicBezTo>
                        <a:pt x="186" y="279"/>
                        <a:pt x="214" y="118"/>
                        <a:pt x="247" y="62"/>
                      </a:cubicBezTo>
                      <a:cubicBezTo>
                        <a:pt x="280" y="6"/>
                        <a:pt x="322" y="3"/>
                        <a:pt x="36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0794" tIns="50397" rIns="100794" bIns="50397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5" name="Group 36"/>
          <p:cNvGrpSpPr>
            <a:grpSpLocks/>
          </p:cNvGrpSpPr>
          <p:nvPr/>
        </p:nvGrpSpPr>
        <p:grpSpPr bwMode="auto">
          <a:xfrm>
            <a:off x="1727199" y="3469481"/>
            <a:ext cx="1570038" cy="581025"/>
            <a:chOff x="3415" y="2038"/>
            <a:chExt cx="1091" cy="403"/>
          </a:xfrm>
        </p:grpSpPr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3415" y="2038"/>
              <a:ext cx="55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0" tIns="45715" rIns="91430" bIns="45715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buClr>
                  <a:srgbClr val="003A66"/>
                </a:buClr>
                <a:buSzPct val="70000"/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3333CC"/>
                  </a:solidFill>
                  <a:latin typeface="Arial Narrow" pitchFamily="34" charset="0"/>
                  <a:ea typeface="宋体" charset="-122"/>
                </a:rPr>
                <a:t>Fixed</a:t>
              </a:r>
            </a:p>
            <a:p>
              <a:pPr algn="ctr" eaLnBrk="1" hangingPunct="1">
                <a:buClr>
                  <a:srgbClr val="003A66"/>
                </a:buClr>
                <a:buSzPct val="70000"/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3333CC"/>
                  </a:solidFill>
                  <a:latin typeface="Arial Narrow" pitchFamily="34" charset="0"/>
                  <a:ea typeface="宋体" charset="-122"/>
                </a:rPr>
                <a:t>Value</a:t>
              </a:r>
              <a:endParaRPr lang="el-GR" altLang="zh-CN" sz="1600" b="1" dirty="0">
                <a:solidFill>
                  <a:srgbClr val="3333CC"/>
                </a:solidFill>
                <a:latin typeface="Arial Narrow" pitchFamily="34" charset="0"/>
                <a:ea typeface="宋体" charset="-122"/>
              </a:endParaRPr>
            </a:p>
          </p:txBody>
        </p:sp>
        <p:grpSp>
          <p:nvGrpSpPr>
            <p:cNvPr id="17" name="Group 38"/>
            <p:cNvGrpSpPr>
              <a:grpSpLocks/>
            </p:cNvGrpSpPr>
            <p:nvPr/>
          </p:nvGrpSpPr>
          <p:grpSpPr bwMode="auto">
            <a:xfrm>
              <a:off x="3880" y="2106"/>
              <a:ext cx="626" cy="276"/>
              <a:chOff x="3030" y="2198"/>
              <a:chExt cx="626" cy="276"/>
            </a:xfrm>
          </p:grpSpPr>
          <p:sp>
            <p:nvSpPr>
              <p:cNvPr id="18" name="Line 39"/>
              <p:cNvSpPr>
                <a:spLocks noChangeShapeType="1"/>
              </p:cNvSpPr>
              <p:nvPr/>
            </p:nvSpPr>
            <p:spPr bwMode="auto">
              <a:xfrm flipV="1">
                <a:off x="3030" y="2471"/>
                <a:ext cx="626" cy="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  <p:sp>
            <p:nvSpPr>
              <p:cNvPr id="19" name="Line 40"/>
              <p:cNvSpPr>
                <a:spLocks noChangeShapeType="1"/>
              </p:cNvSpPr>
              <p:nvPr/>
            </p:nvSpPr>
            <p:spPr bwMode="auto">
              <a:xfrm flipV="1">
                <a:off x="3324" y="2198"/>
                <a:ext cx="0" cy="26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0794" tIns="50397" rIns="100794" bIns="50397"/>
              <a:lstStyle/>
              <a:p>
                <a:endParaRPr lang="zh-CN" altLang="en-US"/>
              </a:p>
            </p:txBody>
          </p:sp>
        </p:grpSp>
      </p:grpSp>
      <p:sp>
        <p:nvSpPr>
          <p:cNvPr id="20" name="AutoShape 45"/>
          <p:cNvSpPr>
            <a:spLocks noChangeArrowheads="1"/>
          </p:cNvSpPr>
          <p:nvPr/>
        </p:nvSpPr>
        <p:spPr bwMode="auto">
          <a:xfrm>
            <a:off x="4151312" y="5761831"/>
            <a:ext cx="1406525" cy="63341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 defTabSz="828675">
              <a:buClr>
                <a:srgbClr val="003A66"/>
              </a:buClr>
              <a:buSzPct val="70000"/>
              <a:buFont typeface="Wingdings" pitchFamily="2" charset="2"/>
              <a:buNone/>
            </a:pPr>
            <a:r>
              <a:rPr lang="en-US" altLang="zh-CN" sz="1600" b="1">
                <a:latin typeface="Arial Narrow" pitchFamily="34" charset="0"/>
                <a:ea typeface="宋体" charset="-122"/>
              </a:rPr>
              <a:t>Circuit</a:t>
            </a:r>
          </a:p>
          <a:p>
            <a:pPr algn="ctr" defTabSz="828675">
              <a:buClr>
                <a:srgbClr val="003A66"/>
              </a:buClr>
              <a:buSzPct val="70000"/>
              <a:buFont typeface="Wingdings" pitchFamily="2" charset="2"/>
              <a:buNone/>
            </a:pPr>
            <a:r>
              <a:rPr lang="en-US" altLang="zh-CN" sz="1600" b="1">
                <a:latin typeface="Arial Narrow" pitchFamily="34" charset="0"/>
                <a:ea typeface="宋体" charset="-122"/>
              </a:rPr>
              <a:t>Performance</a:t>
            </a:r>
            <a:endParaRPr lang="en-US" altLang="zh-CN" sz="2100" b="1" i="1">
              <a:ea typeface="宋体" charset="-122"/>
            </a:endParaRPr>
          </a:p>
        </p:txBody>
      </p:sp>
      <p:sp>
        <p:nvSpPr>
          <p:cNvPr id="21" name="AutoShape 213"/>
          <p:cNvSpPr>
            <a:spLocks noChangeArrowheads="1"/>
          </p:cNvSpPr>
          <p:nvPr/>
        </p:nvSpPr>
        <p:spPr bwMode="auto">
          <a:xfrm>
            <a:off x="3402012" y="4334669"/>
            <a:ext cx="576262" cy="5032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右弧形箭头 21"/>
          <p:cNvSpPr/>
          <p:nvPr/>
        </p:nvSpPr>
        <p:spPr>
          <a:xfrm>
            <a:off x="6511924" y="4153694"/>
            <a:ext cx="792163" cy="20875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7448548" y="4763294"/>
            <a:ext cx="1587947" cy="58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0" tIns="45715" rIns="91430" bIns="4571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465138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828675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244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1658938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116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573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030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48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>
              <a:buClr>
                <a:srgbClr val="003A66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Measurements  or SPICE engine</a:t>
            </a:r>
            <a:endParaRPr lang="el-GR" sz="16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4" name="AutoShape 213"/>
          <p:cNvSpPr>
            <a:spLocks noChangeArrowheads="1"/>
          </p:cNvSpPr>
          <p:nvPr/>
        </p:nvSpPr>
        <p:spPr bwMode="auto">
          <a:xfrm flipH="1">
            <a:off x="3522662" y="5763419"/>
            <a:ext cx="544512" cy="5032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AutoShape 45"/>
          <p:cNvSpPr>
            <a:spLocks noChangeArrowheads="1"/>
          </p:cNvSpPr>
          <p:nvPr/>
        </p:nvSpPr>
        <p:spPr bwMode="auto">
          <a:xfrm>
            <a:off x="1890712" y="5761831"/>
            <a:ext cx="1406525" cy="63341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 defTabSz="828675">
              <a:buClr>
                <a:srgbClr val="003A66"/>
              </a:buClr>
              <a:buSzPct val="70000"/>
              <a:buFont typeface="Wingdings" pitchFamily="2" charset="2"/>
              <a:buNone/>
            </a:pPr>
            <a:r>
              <a:rPr lang="en-US" altLang="zh-CN" sz="1600" b="1">
                <a:latin typeface="Arial Narrow" pitchFamily="34" charset="0"/>
                <a:ea typeface="宋体" charset="-122"/>
              </a:rPr>
              <a:t>Failure </a:t>
            </a:r>
          </a:p>
          <a:p>
            <a:pPr algn="ctr" defTabSz="828675">
              <a:buClr>
                <a:srgbClr val="003A66"/>
              </a:buClr>
              <a:buSzPct val="70000"/>
              <a:buFont typeface="Wingdings" pitchFamily="2" charset="2"/>
              <a:buNone/>
            </a:pPr>
            <a:r>
              <a:rPr lang="en-US" altLang="zh-CN" sz="1600" b="1">
                <a:latin typeface="Arial Narrow" pitchFamily="34" charset="0"/>
                <a:ea typeface="宋体" charset="-122"/>
              </a:rPr>
              <a:t>Probability</a:t>
            </a:r>
            <a:endParaRPr lang="en-US" altLang="zh-CN" sz="2100" b="1" i="1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9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131" y="4005064"/>
            <a:ext cx="4032250" cy="21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48872" cy="72008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Monte Carlo </a:t>
            </a:r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Method for Rare Events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908720"/>
            <a:ext cx="7848872" cy="5760640"/>
          </a:xfrm>
        </p:spPr>
        <p:txBody>
          <a:bodyPr/>
          <a:lstStyle/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Required 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time in order to achieve 1% relative error </a:t>
            </a:r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Assumes 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1000 SPICE simulations per second!</a:t>
            </a:r>
            <a:endParaRPr lang="zh-CN" altLang="en-US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727173"/>
              </p:ext>
            </p:extLst>
          </p:nvPr>
        </p:nvGraphicFramePr>
        <p:xfrm>
          <a:off x="1259632" y="1844824"/>
          <a:ext cx="7272337" cy="2133600"/>
        </p:xfrm>
        <a:graphic>
          <a:graphicData uri="http://schemas.openxmlformats.org/drawingml/2006/table">
            <a:tbl>
              <a:tblPr/>
              <a:tblGrid>
                <a:gridCol w="3024187"/>
                <a:gridCol w="2447925"/>
                <a:gridCol w="18002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Rare Event Probability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Simulation Runs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Time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1e-3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1e+7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16.7mins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C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1e-5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1e+9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1.2 days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1e-7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1e+11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116 days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C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1e-9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1e+13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" pitchFamily="34" charset="0"/>
                          <a:ea typeface="宋体" pitchFamily="2" charset="-122"/>
                          <a:cs typeface="Aharoni" pitchFamily="2" charset="-79"/>
                        </a:rPr>
                        <a:t>31.7 years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rlin Sans FB" pitchFamily="34" charset="0"/>
                        <a:ea typeface="宋体" pitchFamily="2" charset="-122"/>
                        <a:cs typeface="Aharoni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7E7"/>
                    </a:solidFill>
                  </a:tcPr>
                </a:tc>
              </a:tr>
            </a:tbl>
          </a:graphicData>
        </a:graphic>
      </p:graphicFrame>
      <p:sp>
        <p:nvSpPr>
          <p:cNvPr id="5" name="爆炸形 1 4"/>
          <p:cNvSpPr/>
          <p:nvPr/>
        </p:nvSpPr>
        <p:spPr>
          <a:xfrm>
            <a:off x="6515844" y="3429149"/>
            <a:ext cx="2160588" cy="863600"/>
          </a:xfrm>
          <a:prstGeom prst="irregularSeal1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pic>
        <p:nvPicPr>
          <p:cNvPr id="6" name="Picture 13" descr="http://t0.gstatic.com/images?q=tbn:ANd9GcSuqLL1jBD4BxkBYYj7lA6tUWXTsJgiIRcc9QWP0JT_nNYp0gW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322" y="407727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49843" y="6154539"/>
            <a:ext cx="5386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Monte Carlo method for rare </a:t>
            </a:r>
            <a:r>
              <a:rPr lang="en-US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events</a:t>
            </a:r>
            <a:br>
              <a:rPr lang="en-US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en-US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r>
              <a:rPr lang="en-US" altLang="zh-CN" sz="1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</a:t>
            </a:r>
            <a:r>
              <a:rPr lang="en-US" altLang="zh-CN" sz="1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Courtesy:  </a:t>
            </a:r>
            <a:r>
              <a:rPr lang="en-US" altLang="zh-CN" sz="12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Solido</a:t>
            </a:r>
            <a:r>
              <a:rPr lang="en-US" altLang="zh-CN" sz="1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Design Automation)</a:t>
            </a:r>
            <a:endParaRPr lang="zh-CN" altLang="en-US" sz="16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0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Importance Sampling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2" y="1052736"/>
            <a:ext cx="7498080" cy="5184576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Basic Idea:</a:t>
            </a:r>
          </a:p>
          <a:p>
            <a:pPr lvl="1"/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Add more samples in the failure or infeasible region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 lvl="1"/>
            <a:endParaRPr lang="en-US" altLang="zh-CN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en-US" altLang="zh-CN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4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How to do so</a:t>
            </a:r>
            <a:r>
              <a:rPr lang="en-US" altLang="zh-CN" sz="24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?</a:t>
            </a:r>
          </a:p>
          <a:p>
            <a:pPr lvl="1"/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IS changes the sampling distribution so that rare events become “less-rare”.</a:t>
            </a:r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zh-CN" altLang="en-US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4" name="组合 4"/>
          <p:cNvGrpSpPr>
            <a:grpSpLocks/>
          </p:cNvGrpSpPr>
          <p:nvPr/>
        </p:nvGrpSpPr>
        <p:grpSpPr bwMode="auto">
          <a:xfrm>
            <a:off x="2411760" y="1988840"/>
            <a:ext cx="4319588" cy="2181225"/>
            <a:chOff x="2282254" y="2492896"/>
            <a:chExt cx="4320480" cy="218121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2254" y="2492896"/>
              <a:ext cx="4320480" cy="2181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矩形 5"/>
            <p:cNvSpPr/>
            <p:nvPr/>
          </p:nvSpPr>
          <p:spPr>
            <a:xfrm>
              <a:off x="2282254" y="2492896"/>
              <a:ext cx="4320480" cy="2181213"/>
            </a:xfrm>
            <a:prstGeom prst="rect">
              <a:avLst/>
            </a:prstGeom>
            <a:solidFill>
              <a:schemeClr val="bg2">
                <a:alpha val="16000"/>
              </a:schemeClr>
            </a:solidFill>
            <a:ln w="34925" cmpd="thickThin">
              <a:solidFill>
                <a:schemeClr val="tx2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59832" y="4312477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Importance 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Sampling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Method*</a:t>
            </a:r>
            <a:endParaRPr lang="zh-CN" altLang="en-US" sz="12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6381328"/>
            <a:ext cx="3168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*Courtesy</a:t>
            </a:r>
            <a:r>
              <a:rPr lang="en-US" altLang="zh-CN" sz="1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  </a:t>
            </a:r>
            <a:r>
              <a:rPr lang="en-US" altLang="zh-CN" sz="14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Solido</a:t>
            </a:r>
            <a:r>
              <a:rPr lang="en-US" altLang="zh-CN" sz="1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Design </a:t>
            </a:r>
            <a:r>
              <a:rPr lang="en-US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Automation</a:t>
            </a:r>
            <a:endParaRPr lang="zh-CN" altLang="en-US" sz="1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37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Mathematic Formulation</a:t>
            </a:r>
            <a:endParaRPr lang="zh-CN" altLang="en-US" sz="32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Indicator Function</a:t>
            </a: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Probability of rare failure events</a:t>
            </a:r>
          </a:p>
          <a:p>
            <a:pPr lvl="1"/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Random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variable </a:t>
            </a:r>
            <a:r>
              <a:rPr lang="en-US" altLang="zh-CN" sz="1800" b="1" i="1" dirty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x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and its PDF </a:t>
            </a:r>
            <a:r>
              <a:rPr lang="en-US" altLang="zh-CN" sz="1800" b="1" i="1" dirty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h(x</a:t>
            </a:r>
            <a:r>
              <a:rPr lang="en-US" altLang="zh-CN" sz="1800" b="1" i="1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)</a:t>
            </a:r>
          </a:p>
          <a:p>
            <a:pPr lvl="1"/>
            <a:endParaRPr lang="en-US" altLang="zh-CN" sz="1800" b="1" i="1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  <a:p>
            <a:pPr lvl="1"/>
            <a:endParaRPr lang="en-US" altLang="zh-CN" sz="1800" b="1" i="1" dirty="0" smtClean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  <a:p>
            <a:pPr lvl="1"/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Likelihood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ratio or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weights for each sample of x is </a:t>
            </a:r>
            <a:endParaRPr lang="en-US" altLang="zh-CN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endParaRPr lang="zh-CN" altLang="en-US" sz="1800" b="1" i="1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046830" y="1763749"/>
            <a:ext cx="2447925" cy="1077173"/>
          </a:xfrm>
          <a:prstGeom prst="ellipse">
            <a:avLst/>
          </a:prstGeom>
          <a:pattFill prst="dkDnDiag">
            <a:fgClr>
              <a:schemeClr val="accent2"/>
            </a:fgClr>
            <a:bgClr>
              <a:schemeClr val="bg1"/>
            </a:bgClr>
          </a:pattFill>
          <a:ln cmpd="thickThin">
            <a:solidFill>
              <a:schemeClr val="accent2"/>
            </a:solidFill>
          </a:ln>
          <a:effectLst>
            <a:outerShdw blurRad="279400" dist="317500" dir="3840000" sx="101000" sy="101000" algn="l" rotWithShape="0">
              <a:prstClr val="black">
                <a:alpha val="6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067944" y="2185902"/>
            <a:ext cx="216024" cy="232866"/>
          </a:xfrm>
          <a:prstGeom prst="ellipse">
            <a:avLst/>
          </a:prstGeom>
          <a:pattFill prst="pct10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/>
            </a:solidFill>
          </a:ln>
          <a:effectLst>
            <a:outerShdw blurRad="279400" dist="139700" dir="3840000" sx="101000" sy="101000" algn="l" rotWithShape="0">
              <a:prstClr val="black">
                <a:alpha val="6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262730" y="1876556"/>
            <a:ext cx="18052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800" dirty="0">
                <a:solidFill>
                  <a:srgbClr val="004000"/>
                </a:solidFill>
                <a:latin typeface="Berlin Sans FB" pitchFamily="34" charset="0"/>
                <a:ea typeface="宋体" charset="-122"/>
                <a:cs typeface="Aharoni" pitchFamily="2" charset="-79"/>
              </a:rPr>
              <a:t>Success </a:t>
            </a:r>
            <a:r>
              <a:rPr lang="en-US" altLang="zh-CN" sz="1800" dirty="0" smtClean="0">
                <a:solidFill>
                  <a:srgbClr val="004000"/>
                </a:solidFill>
                <a:latin typeface="Berlin Sans FB" pitchFamily="34" charset="0"/>
                <a:ea typeface="宋体" charset="-122"/>
                <a:cs typeface="Aharoni" pitchFamily="2" charset="-79"/>
              </a:rPr>
              <a:t>Region</a:t>
            </a:r>
            <a:endParaRPr lang="en-US" altLang="zh-CN" sz="1800" dirty="0">
              <a:solidFill>
                <a:srgbClr val="004000"/>
              </a:solidFill>
              <a:latin typeface="Berlin Sans FB" pitchFamily="34" charset="0"/>
              <a:ea typeface="宋体" charset="-122"/>
              <a:cs typeface="Aharoni" pitchFamily="2" charset="-79"/>
            </a:endParaRPr>
          </a:p>
        </p:txBody>
      </p:sp>
      <p:graphicFrame>
        <p:nvGraphicFramePr>
          <p:cNvPr id="7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503797"/>
              </p:ext>
            </p:extLst>
          </p:nvPr>
        </p:nvGraphicFramePr>
        <p:xfrm>
          <a:off x="4978942" y="2657511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942" y="2657511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线形标注 2 8"/>
          <p:cNvSpPr/>
          <p:nvPr/>
        </p:nvSpPr>
        <p:spPr>
          <a:xfrm>
            <a:off x="5129942" y="1340768"/>
            <a:ext cx="2538402" cy="972049"/>
          </a:xfrm>
          <a:prstGeom prst="borderCallout2">
            <a:avLst>
              <a:gd name="adj1" fmla="val 22504"/>
              <a:gd name="adj2" fmla="val -279"/>
              <a:gd name="adj3" fmla="val 20969"/>
              <a:gd name="adj4" fmla="val -20477"/>
              <a:gd name="adj5" fmla="val 92873"/>
              <a:gd name="adj6" fmla="val -36869"/>
            </a:avLst>
          </a:prstGeom>
          <a:pattFill prst="pct5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/>
            </a:solidFill>
            <a:prstDash val="sysDash"/>
            <a:headEnd type="none"/>
            <a:tailEnd type="triangle" w="lg" len="lg"/>
          </a:ln>
          <a:effectLst>
            <a:outerShdw blurRad="292100" dist="190500" dir="1920000" algn="tl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  <a:latin typeface="Berlin Sans FB" pitchFamily="34" charset="0"/>
                <a:ea typeface="宋体" pitchFamily="2" charset="-122"/>
              </a:rPr>
              <a:t>Failure </a:t>
            </a:r>
            <a:r>
              <a:rPr lang="en-US" altLang="zh-CN" dirty="0" smtClean="0">
                <a:solidFill>
                  <a:srgbClr val="FF0000"/>
                </a:solidFill>
                <a:latin typeface="Berlin Sans FB" pitchFamily="34" charset="0"/>
                <a:ea typeface="宋体" pitchFamily="2" charset="-122"/>
              </a:rPr>
              <a:t>Region (rare failure events)</a:t>
            </a:r>
            <a:endParaRPr lang="en-US" altLang="zh-CN" dirty="0">
              <a:solidFill>
                <a:srgbClr val="FF0000"/>
              </a:solidFill>
              <a:latin typeface="Berlin Sans FB" pitchFamily="34" charset="0"/>
              <a:ea typeface="宋体" pitchFamily="2" charset="-122"/>
            </a:endParaRPr>
          </a:p>
          <a:p>
            <a:pPr algn="ctr">
              <a:defRPr/>
            </a:pPr>
            <a:endParaRPr lang="zh-CN" altLang="en-US" dirty="0">
              <a:solidFill>
                <a:schemeClr val="tx1"/>
              </a:solidFill>
              <a:latin typeface="Berlin Sans FB" pitchFamily="34" charset="0"/>
              <a:ea typeface="宋体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2221883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I(x)=0</a:t>
            </a:r>
            <a:endParaRPr lang="zh-CN" altLang="en-US" b="1" i="1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4128" y="1876556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I(x)=1</a:t>
            </a:r>
            <a:endParaRPr lang="zh-CN" altLang="en-US" b="1" i="1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35696" y="3969175"/>
                <a:ext cx="5715382" cy="590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 smtClean="0">
                    <a:latin typeface="Times New Roman" pitchFamily="18" charset="0"/>
                    <a:ea typeface="Arial Unicode MS" pitchFamily="34" charset="-122"/>
                    <a:cs typeface="Times New Roman" pitchFamily="18" charset="0"/>
                  </a:rPr>
                  <a:t>prob(failure) 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zh-CN" sz="2000" b="1" i="1" smtClean="0">
                            <a:latin typeface="Cambria Math"/>
                            <a:ea typeface="Arial Unicode MS" pitchFamily="34" charset="-122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altLang="zh-CN" sz="2000" b="1" i="1" smtClean="0">
                            <a:latin typeface="Cambria Math"/>
                            <a:ea typeface="Arial Unicode MS" pitchFamily="34" charset="-122"/>
                            <a:cs typeface="Times New Roman" pitchFamily="18" charset="0"/>
                          </a:rPr>
                          <m:t>𝑰</m:t>
                        </m:r>
                        <m:d>
                          <m:dPr>
                            <m:ctrlPr>
                              <a:rPr lang="en-US" altLang="zh-CN" sz="2000" b="1" i="1" smtClean="0">
                                <a:latin typeface="Cambria Math"/>
                                <a:ea typeface="Arial Unicode MS" pitchFamily="34" charset="-122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1" i="1" smtClean="0">
                                <a:latin typeface="Cambria Math"/>
                                <a:ea typeface="Arial Unicode MS" pitchFamily="34" charset="-122"/>
                                <a:cs typeface="Times New Roman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𝒉</m:t>
                        </m:r>
                        <m:d>
                          <m:dPr>
                            <m:ctrlP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  <m:r>
                      <m:rPr>
                        <m:nor/>
                      </m:rPr>
                      <a:rPr lang="en-US" altLang="zh-CN" sz="2000" b="1" i="1" dirty="0"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zh-CN" sz="2000" b="1" i="1">
                            <a:latin typeface="Cambria Math"/>
                            <a:ea typeface="Arial Unicode MS" pitchFamily="34" charset="-122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altLang="zh-CN" sz="2000" b="1" i="1">
                            <a:latin typeface="Cambria Math"/>
                            <a:ea typeface="Arial Unicode MS" pitchFamily="34" charset="-122"/>
                            <a:cs typeface="Times New Roman" pitchFamily="18" charset="0"/>
                          </a:rPr>
                          <m:t>𝑰</m:t>
                        </m:r>
                        <m:d>
                          <m:dPr>
                            <m:ctrlPr>
                              <a:rPr lang="en-US" altLang="zh-CN" sz="2000" b="1" i="1">
                                <a:latin typeface="Cambria Math"/>
                                <a:ea typeface="Arial Unicode MS" pitchFamily="34" charset="-122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1" i="1">
                                <a:latin typeface="Cambria Math"/>
                                <a:ea typeface="Arial Unicode MS" pitchFamily="34" charset="-122"/>
                                <a:cs typeface="Times New Roman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altLang="zh-CN" sz="2000" b="1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𝒉</m:t>
                            </m:r>
                            <m:d>
                              <m:dPr>
                                <m:ctrlPr>
                                  <a:rPr lang="en-US" altLang="zh-CN" sz="2000" b="1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1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</m:d>
                          </m:num>
                          <m:den>
                            <m:r>
                              <a:rPr lang="en-US" altLang="zh-CN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altLang="zh-CN" sz="2000" b="1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1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</m:d>
                          </m:den>
                        </m:f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𝒈</m:t>
                        </m:r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altLang="zh-CN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)</m:t>
                        </m:r>
                        <m:r>
                          <a:rPr lang="en-US" altLang="zh-CN" sz="2000" b="1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endParaRPr lang="zh-CN" altLang="en-US" b="1" i="1" dirty="0">
                  <a:latin typeface="Times New Roman" pitchFamily="18" charset="0"/>
                  <a:ea typeface="Arial Unicode MS" pitchFamily="34" charset="-122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969175"/>
                <a:ext cx="5715382" cy="590290"/>
              </a:xfrm>
              <a:prstGeom prst="rect">
                <a:avLst/>
              </a:prstGeom>
              <a:blipFill rotWithShape="1">
                <a:blip r:embed="rId5"/>
                <a:stretch>
                  <a:fillRect l="-8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76811" y="4509120"/>
                <a:ext cx="722505" cy="678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zh-CN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𝒉</m:t>
                          </m:r>
                          <m:d>
                            <m:dPr>
                              <m:ctrlPr>
                                <a:rPr lang="en-US" altLang="zh-CN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</m:d>
                        </m:num>
                        <m:den>
                          <m:r>
                            <a:rPr lang="en-US" altLang="zh-CN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altLang="zh-CN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zh-CN" altLang="en-US" b="1" i="1" dirty="0">
                  <a:latin typeface="Times New Roman" pitchFamily="18" charset="0"/>
                  <a:ea typeface="Arial Unicode MS" pitchFamily="34" charset="-122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6811" y="4509120"/>
                <a:ext cx="722505" cy="67845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接箭头连接符 16"/>
          <p:cNvCxnSpPr/>
          <p:nvPr/>
        </p:nvCxnSpPr>
        <p:spPr>
          <a:xfrm>
            <a:off x="2262730" y="6669360"/>
            <a:ext cx="432549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V="1">
            <a:off x="2262730" y="5373216"/>
            <a:ext cx="0" cy="129614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任意多边形 19"/>
          <p:cNvSpPr/>
          <p:nvPr/>
        </p:nvSpPr>
        <p:spPr>
          <a:xfrm>
            <a:off x="3292000" y="5633473"/>
            <a:ext cx="2184400" cy="1035887"/>
          </a:xfrm>
          <a:custGeom>
            <a:avLst/>
            <a:gdLst>
              <a:gd name="connsiteX0" fmla="*/ 0 w 2184400"/>
              <a:gd name="connsiteY0" fmla="*/ 1025700 h 1035887"/>
              <a:gd name="connsiteX1" fmla="*/ 829733 w 2184400"/>
              <a:gd name="connsiteY1" fmla="*/ 703967 h 1035887"/>
              <a:gd name="connsiteX2" fmla="*/ 1134533 w 2184400"/>
              <a:gd name="connsiteY2" fmla="*/ 1234 h 1035887"/>
              <a:gd name="connsiteX3" fmla="*/ 1617133 w 2184400"/>
              <a:gd name="connsiteY3" fmla="*/ 890234 h 1035887"/>
              <a:gd name="connsiteX4" fmla="*/ 2184400 w 2184400"/>
              <a:gd name="connsiteY4" fmla="*/ 1034167 h 1035887"/>
              <a:gd name="connsiteX5" fmla="*/ 2184400 w 2184400"/>
              <a:gd name="connsiteY5" fmla="*/ 1034167 h 103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4400" h="1035887">
                <a:moveTo>
                  <a:pt x="0" y="1025700"/>
                </a:moveTo>
                <a:cubicBezTo>
                  <a:pt x="320322" y="950205"/>
                  <a:pt x="640644" y="874711"/>
                  <a:pt x="829733" y="703967"/>
                </a:cubicBezTo>
                <a:cubicBezTo>
                  <a:pt x="1018822" y="533223"/>
                  <a:pt x="1003300" y="-29810"/>
                  <a:pt x="1134533" y="1234"/>
                </a:cubicBezTo>
                <a:cubicBezTo>
                  <a:pt x="1265766" y="32278"/>
                  <a:pt x="1442155" y="718078"/>
                  <a:pt x="1617133" y="890234"/>
                </a:cubicBezTo>
                <a:cubicBezTo>
                  <a:pt x="1792111" y="1062390"/>
                  <a:pt x="2184400" y="1034167"/>
                  <a:pt x="2184400" y="1034167"/>
                </a:cubicBezTo>
                <a:lnTo>
                  <a:pt x="2184400" y="1034167"/>
                </a:ln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/>
          <p:nvPr/>
        </p:nvCxnSpPr>
        <p:spPr>
          <a:xfrm>
            <a:off x="3635896" y="5356852"/>
            <a:ext cx="0" cy="1312508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任意多边形 22"/>
          <p:cNvSpPr/>
          <p:nvPr/>
        </p:nvSpPr>
        <p:spPr>
          <a:xfrm>
            <a:off x="2243584" y="5633473"/>
            <a:ext cx="2184400" cy="1035887"/>
          </a:xfrm>
          <a:custGeom>
            <a:avLst/>
            <a:gdLst>
              <a:gd name="connsiteX0" fmla="*/ 0 w 2184400"/>
              <a:gd name="connsiteY0" fmla="*/ 1025700 h 1035887"/>
              <a:gd name="connsiteX1" fmla="*/ 829733 w 2184400"/>
              <a:gd name="connsiteY1" fmla="*/ 703967 h 1035887"/>
              <a:gd name="connsiteX2" fmla="*/ 1134533 w 2184400"/>
              <a:gd name="connsiteY2" fmla="*/ 1234 h 1035887"/>
              <a:gd name="connsiteX3" fmla="*/ 1617133 w 2184400"/>
              <a:gd name="connsiteY3" fmla="*/ 890234 h 1035887"/>
              <a:gd name="connsiteX4" fmla="*/ 2184400 w 2184400"/>
              <a:gd name="connsiteY4" fmla="*/ 1034167 h 1035887"/>
              <a:gd name="connsiteX5" fmla="*/ 2184400 w 2184400"/>
              <a:gd name="connsiteY5" fmla="*/ 1034167 h 103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4400" h="1035887">
                <a:moveTo>
                  <a:pt x="0" y="1025700"/>
                </a:moveTo>
                <a:cubicBezTo>
                  <a:pt x="320322" y="950205"/>
                  <a:pt x="640644" y="874711"/>
                  <a:pt x="829733" y="703967"/>
                </a:cubicBezTo>
                <a:cubicBezTo>
                  <a:pt x="1018822" y="533223"/>
                  <a:pt x="1003300" y="-29810"/>
                  <a:pt x="1134533" y="1234"/>
                </a:cubicBezTo>
                <a:cubicBezTo>
                  <a:pt x="1265766" y="32278"/>
                  <a:pt x="1442155" y="718078"/>
                  <a:pt x="1617133" y="890234"/>
                </a:cubicBezTo>
                <a:cubicBezTo>
                  <a:pt x="1792111" y="1062390"/>
                  <a:pt x="2184400" y="1034167"/>
                  <a:pt x="2184400" y="1034167"/>
                </a:cubicBezTo>
                <a:lnTo>
                  <a:pt x="2184400" y="1034167"/>
                </a:lnTo>
              </a:path>
            </a:pathLst>
          </a:custGeom>
          <a:noFill/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93387" y="5782084"/>
                <a:ext cx="7128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𝒉</m:t>
                      </m:r>
                      <m:d>
                        <m:dPr>
                          <m:ctrlPr>
                            <a:rPr lang="en-US" altLang="zh-CN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zh-CN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zh-CN" altLang="en-US" b="1" i="1" dirty="0">
                  <a:latin typeface="Times New Roman" pitchFamily="18" charset="0"/>
                  <a:ea typeface="Arial Unicode MS" pitchFamily="34" charset="-122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387" y="5782084"/>
                <a:ext cx="71288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586887" y="5759968"/>
                <a:ext cx="7225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𝒈</m:t>
                      </m:r>
                      <m:d>
                        <m:dPr>
                          <m:ctrlPr>
                            <a:rPr lang="en-US" altLang="zh-CN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zh-CN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zh-CN" altLang="en-US" b="1" i="1" dirty="0">
                  <a:latin typeface="Times New Roman" pitchFamily="18" charset="0"/>
                  <a:ea typeface="Arial Unicode MS" pitchFamily="34" charset="-122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887" y="5759968"/>
                <a:ext cx="722505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347864" y="5085184"/>
            <a:ext cx="68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spec</a:t>
            </a:r>
            <a:endParaRPr lang="zh-CN" altLang="en-US" sz="1600" dirty="0">
              <a:solidFill>
                <a:schemeClr val="accent3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588224" y="6484694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zh-CN" altLang="en-US" b="1" i="1" dirty="0">
                  <a:latin typeface="Times New Roman" pitchFamily="18" charset="0"/>
                  <a:ea typeface="Arial Unicode MS" pitchFamily="34" charset="-122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6484694"/>
                <a:ext cx="37542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40312" y="5675230"/>
                <a:ext cx="9893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𝒑𝒅𝒇</m:t>
                      </m:r>
                      <m:r>
                        <a:rPr lang="en-US" altLang="zh-CN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altLang="zh-CN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altLang="zh-CN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b="1" i="1" dirty="0">
                  <a:latin typeface="Times New Roman" pitchFamily="18" charset="0"/>
                  <a:ea typeface="Arial Unicode MS" pitchFamily="34" charset="-122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312" y="5675230"/>
                <a:ext cx="989373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3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Key Problem of Importance Sampling</a:t>
            </a:r>
            <a:endParaRPr lang="zh-CN" alt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Q: How to find the </a:t>
            </a:r>
            <a:r>
              <a:rPr lang="en-US" altLang="zh-CN" sz="2000" dirty="0" smtClean="0">
                <a:solidFill>
                  <a:schemeClr val="accent3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optimal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g(x)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as the new sampling distribution?</a:t>
            </a:r>
          </a:p>
          <a:p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A: It has been given in the literature but difficult to calculate:</a:t>
            </a:r>
            <a:endParaRPr lang="zh-CN" altLang="en-US" sz="2000" dirty="0">
              <a:solidFill>
                <a:schemeClr val="accent5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15816" y="2780928"/>
                <a:ext cx="2896177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𝒈</m:t>
                      </m:r>
                      <m:r>
                        <a:rPr lang="en-US" altLang="zh-CN" b="1" i="1" baseline="3000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𝒐𝒑𝒕</m:t>
                      </m:r>
                      <m:d>
                        <m:dPr>
                          <m:ctrlPr>
                            <a:rPr lang="en-US" altLang="zh-CN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zh-CN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  <m:r>
                        <a:rPr lang="en-US" altLang="zh-CN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zh-CN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zh-CN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𝑰</m:t>
                          </m:r>
                          <m:r>
                            <a:rPr lang="en-US" altLang="zh-CN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altLang="zh-CN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en-US" altLang="zh-CN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)∙</m:t>
                          </m:r>
                          <m:r>
                            <a:rPr lang="en-US" altLang="zh-CN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𝒉</m:t>
                          </m:r>
                          <m:d>
                            <m:dPr>
                              <m:ctrlPr>
                                <a:rPr lang="en-US" altLang="zh-CN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</m:d>
                        </m:num>
                        <m:den>
                          <m:r>
                            <a:rPr lang="en-US" altLang="zh-CN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𝒑𝒓𝒐𝒃</m:t>
                          </m:r>
                          <m:r>
                            <a:rPr lang="en-US" altLang="zh-CN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altLang="zh-CN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𝒇𝒂𝒊𝒍𝒖𝒓𝒆</m:t>
                          </m:r>
                          <m:r>
                            <a:rPr lang="en-US" altLang="zh-CN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 b="1" i="1" dirty="0">
                  <a:latin typeface="Times New Roman" pitchFamily="18" charset="0"/>
                  <a:ea typeface="Arial Unicode MS" pitchFamily="34" charset="-122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780928"/>
                <a:ext cx="2896177" cy="6790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65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284</TotalTime>
  <Words>1395</Words>
  <Application>Microsoft Office PowerPoint</Application>
  <PresentationFormat>全屏显示(4:3)</PresentationFormat>
  <Paragraphs>310</Paragraphs>
  <Slides>25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7" baseType="lpstr">
      <vt:lpstr>夏至</vt:lpstr>
      <vt:lpstr>Equation</vt:lpstr>
      <vt:lpstr>A Fast Estimation of SRAM Failure Rate Using Probability Collectives</vt:lpstr>
      <vt:lpstr>Outline</vt:lpstr>
      <vt:lpstr>Background</vt:lpstr>
      <vt:lpstr>Rare Failure Event</vt:lpstr>
      <vt:lpstr>Problem Formulation</vt:lpstr>
      <vt:lpstr>Monte Carlo Method for Rare Events</vt:lpstr>
      <vt:lpstr>Importance Sampling</vt:lpstr>
      <vt:lpstr>Mathematic Formulation</vt:lpstr>
      <vt:lpstr>Key Problem of Importance Sampling</vt:lpstr>
      <vt:lpstr>Outline</vt:lpstr>
      <vt:lpstr>Basic Idea</vt:lpstr>
      <vt:lpstr>Find the Optimal Solution</vt:lpstr>
      <vt:lpstr>Objective Function</vt:lpstr>
      <vt:lpstr>Initial Parameter Selection</vt:lpstr>
      <vt:lpstr>Analytic Optimization Solution</vt:lpstr>
      <vt:lpstr>Overall Algorithm</vt:lpstr>
      <vt:lpstr>Overall Algorithm (cont.)</vt:lpstr>
      <vt:lpstr>Outline</vt:lpstr>
      <vt:lpstr>6-T SRAM bit-cell</vt:lpstr>
      <vt:lpstr>Accuracy Comparison (Vdd=300mV)  - Evolution of the failure rate estimation</vt:lpstr>
      <vt:lpstr>Efficiency Comparison (Vdd=300mV)  - Evolution of figure-of-merit (FOM)</vt:lpstr>
      <vt:lpstr>Outline</vt:lpstr>
      <vt:lpstr>Problem of Importance Sampling</vt:lpstr>
      <vt:lpstr>Extension Work</vt:lpstr>
      <vt:lpstr>Thank you!     Any further questions can be addressed to fang08@ee.ucla.edu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Fast Estimation of SRAM Failure Rate Using Probability Collectives</dc:title>
  <dc:creator>gongfang</dc:creator>
  <cp:lastModifiedBy>gongfang</cp:lastModifiedBy>
  <cp:revision>193</cp:revision>
  <dcterms:created xsi:type="dcterms:W3CDTF">2012-03-22T20:30:48Z</dcterms:created>
  <dcterms:modified xsi:type="dcterms:W3CDTF">2012-03-26T18:06:38Z</dcterms:modified>
</cp:coreProperties>
</file>