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vml" ContentType="application/vnd.openxmlformats-officedocument.vmlDrawing"/>
  <Default Extension="jpeg" ContentType="image/jpeg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62" r:id="rId2"/>
    <p:sldId id="266" r:id="rId3"/>
    <p:sldId id="267" r:id="rId4"/>
    <p:sldId id="274" r:id="rId5"/>
    <p:sldId id="268" r:id="rId6"/>
    <p:sldId id="269" r:id="rId7"/>
    <p:sldId id="270" r:id="rId8"/>
    <p:sldId id="271" r:id="rId9"/>
    <p:sldId id="272" r:id="rId10"/>
    <p:sldId id="263" r:id="rId11"/>
    <p:sldId id="273" r:id="rId12"/>
    <p:sldId id="275" r:id="rId13"/>
    <p:sldId id="264" r:id="rId14"/>
    <p:sldId id="278" r:id="rId15"/>
    <p:sldId id="277" r:id="rId16"/>
    <p:sldId id="276" r:id="rId17"/>
    <p:sldId id="279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0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6" Type="http://schemas.openxmlformats.org/officeDocument/2006/relationships/image" Target="../media/image6.wmf"/><Relationship Id="rId4" Type="http://schemas.openxmlformats.org/officeDocument/2006/relationships/image" Target="../media/image4.wmf"/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5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7.wmf"/><Relationship Id="rId1" Type="http://schemas.openxmlformats.org/officeDocument/2006/relationships/image" Target="../media/image14.emf"/><Relationship Id="rId2" Type="http://schemas.openxmlformats.org/officeDocument/2006/relationships/image" Target="../media/image15.emf"/><Relationship Id="rId3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4" Type="http://schemas.openxmlformats.org/officeDocument/2006/relationships/image" Target="../media/image23.wmf"/><Relationship Id="rId10" Type="http://schemas.openxmlformats.org/officeDocument/2006/relationships/image" Target="../media/image29.wmf"/><Relationship Id="rId5" Type="http://schemas.openxmlformats.org/officeDocument/2006/relationships/image" Target="../media/image24.emf"/><Relationship Id="rId7" Type="http://schemas.openxmlformats.org/officeDocument/2006/relationships/image" Target="../media/image26.emf"/><Relationship Id="rId1" Type="http://schemas.openxmlformats.org/officeDocument/2006/relationships/image" Target="../media/image20.emf"/><Relationship Id="rId2" Type="http://schemas.openxmlformats.org/officeDocument/2006/relationships/image" Target="../media/image21.emf"/><Relationship Id="rId9" Type="http://schemas.openxmlformats.org/officeDocument/2006/relationships/image" Target="../media/image28.wmf"/><Relationship Id="rId3" Type="http://schemas.openxmlformats.org/officeDocument/2006/relationships/image" Target="../media/image22.emf"/><Relationship Id="rId6" Type="http://schemas.openxmlformats.org/officeDocument/2006/relationships/image" Target="../media/image2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3" Type="http://schemas.openxmlformats.org/officeDocument/2006/relationships/image" Target="../media/image32.wmf"/><Relationship Id="rId1" Type="http://schemas.openxmlformats.org/officeDocument/2006/relationships/image" Target="../media/image3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2557463"/>
            <a:ext cx="906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0">
              <a:ea typeface="+mn-ea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White">
          <a:xfrm>
            <a:off x="0" y="6738938"/>
            <a:ext cx="9142413" cy="1174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5960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White">
          <a:xfrm>
            <a:off x="0" y="0"/>
            <a:ext cx="112713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White">
          <a:xfrm>
            <a:off x="0" y="0"/>
            <a:ext cx="9142413" cy="889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5960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blackWhite">
          <a:xfrm>
            <a:off x="9032875" y="0"/>
            <a:ext cx="109538" cy="68580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52450" y="2695575"/>
            <a:ext cx="796131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0">
              <a:ea typeface="+mn-ea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969963" y="2833688"/>
            <a:ext cx="7126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0">
              <a:ea typeface="+mn-ea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813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2088"/>
            <a:ext cx="7772400" cy="2398712"/>
          </a:xfrm>
          <a:effectLst>
            <a:outerShdw dist="45791" dir="2021404" algn="ctr" rotWithShape="0">
              <a:schemeClr val="bg2"/>
            </a:outerShdw>
          </a:effectLst>
        </p:spPr>
        <p:txBody>
          <a:bodyPr lIns="92065" tIns="46034" rIns="92065" bIns="46034"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72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08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133350"/>
            <a:ext cx="2132012" cy="63119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6388" y="133350"/>
            <a:ext cx="6248400" cy="63119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41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4963" y="133350"/>
            <a:ext cx="8504237" cy="67945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69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4963" y="133350"/>
            <a:ext cx="8504237" cy="67945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535488" y="1133475"/>
            <a:ext cx="4076700" cy="25796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35488" y="3865563"/>
            <a:ext cx="4076700" cy="2579687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69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4963" y="133350"/>
            <a:ext cx="8504237" cy="679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6388" y="1133475"/>
            <a:ext cx="4076700" cy="2579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5488" y="1133475"/>
            <a:ext cx="4076700" cy="2579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6388" y="3865563"/>
            <a:ext cx="4076700" cy="2579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5488" y="3865563"/>
            <a:ext cx="4076700" cy="2579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6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05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339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86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50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68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3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28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TW" noProof="0" smtClean="0"/>
              <a:t>Drag picture to placeholder or click icon to add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334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grayWhite">
          <a:xfrm>
            <a:off x="0" y="6751638"/>
            <a:ext cx="9142413" cy="1174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5960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blackWhite">
          <a:xfrm>
            <a:off x="0" y="0"/>
            <a:ext cx="112713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133475"/>
            <a:ext cx="8305800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grayWhite">
          <a:xfrm>
            <a:off x="0" y="0"/>
            <a:ext cx="9142413" cy="889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5960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blackWhite">
          <a:xfrm>
            <a:off x="9032875" y="0"/>
            <a:ext cx="109538" cy="68580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133350"/>
            <a:ext cx="85042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 altLang="zh-CN" smtClean="0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63538" y="855663"/>
            <a:ext cx="848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0">
              <a:ea typeface="+mn-ea"/>
            </a:endParaRPr>
          </a:p>
        </p:txBody>
      </p:sp>
      <p:sp>
        <p:nvSpPr>
          <p:cNvPr id="5129" name="Freeform 9"/>
          <p:cNvSpPr>
            <a:spLocks noChangeArrowheads="1"/>
          </p:cNvSpPr>
          <p:nvPr/>
        </p:nvSpPr>
        <p:spPr bwMode="auto">
          <a:xfrm flipH="1" flipV="1">
            <a:off x="381000" y="5991225"/>
            <a:ext cx="851535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TW" altLang="en-US" b="0">
              <a:ea typeface="PMingLiU" charset="0"/>
              <a:cs typeface="PMingLiU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xStyles>
    <p:titleStyle>
      <a:lvl1pPr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763" indent="-385763" algn="l" rtl="0" eaLnBrk="1" fontAlgn="base" hangingPunct="1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charset="0"/>
        <a:buChar char="l"/>
        <a:defRPr sz="2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38200" indent="-338138" algn="l" rtl="0" eaLnBrk="1" fontAlgn="base" hangingPunct="1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charset="0"/>
        <a:buChar char="¤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285875" indent="-238125" algn="l" rtl="0" eaLnBrk="1" fontAlgn="base" hangingPunct="1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charset="0"/>
        <a:buChar char="¢"/>
        <a:defRPr>
          <a:solidFill>
            <a:schemeClr val="tx1"/>
          </a:solidFill>
          <a:latin typeface="+mn-lt"/>
          <a:ea typeface="ＭＳ Ｐゴシック" charset="0"/>
        </a:defRPr>
      </a:lvl3pPr>
      <a:lvl4pPr marL="2032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4511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9083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4" Type="http://schemas.openxmlformats.org/officeDocument/2006/relationships/image" Target="../media/image5.wmf"/><Relationship Id="rId4" Type="http://schemas.openxmlformats.org/officeDocument/2006/relationships/image" Target="../media/image1.emf"/><Relationship Id="rId7" Type="http://schemas.openxmlformats.org/officeDocument/2006/relationships/image" Target="../media/image7.png"/><Relationship Id="rId11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6" Type="http://schemas.openxmlformats.org/officeDocument/2006/relationships/image" Target="../media/image6.wmf"/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0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9" Type="http://schemas.openxmlformats.org/officeDocument/2006/relationships/image" Target="../media/image3.emf"/><Relationship Id="rId3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4" Type="http://schemas.openxmlformats.org/officeDocument/2006/relationships/image" Target="../media/image4.wmf"/><Relationship Id="rId5" Type="http://schemas.openxmlformats.org/officeDocument/2006/relationships/image" Target="../media/image9.png"/><Relationship Id="rId7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Relationship Id="rId9" Type="http://schemas.openxmlformats.org/officeDocument/2006/relationships/image" Target="../media/image13.png"/><Relationship Id="rId3" Type="http://schemas.openxmlformats.org/officeDocument/2006/relationships/oleObject" Target="../embeddings/oleObject7.bin"/><Relationship Id="rId6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4" Type="http://schemas.openxmlformats.org/officeDocument/2006/relationships/image" Target="../media/image14.emf"/><Relationship Id="rId10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7" Type="http://schemas.openxmlformats.org/officeDocument/2006/relationships/image" Target="../media/image18.png"/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9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6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4" Type="http://schemas.openxmlformats.org/officeDocument/2006/relationships/image" Target="../media/image27.wmf"/><Relationship Id="rId25" Type="http://schemas.openxmlformats.org/officeDocument/2006/relationships/oleObject" Target="../embeddings/oleObject26.bin"/><Relationship Id="rId8" Type="http://schemas.openxmlformats.org/officeDocument/2006/relationships/image" Target="../media/image22.emf"/><Relationship Id="rId13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12" Type="http://schemas.openxmlformats.org/officeDocument/2006/relationships/image" Target="../media/image24.emf"/><Relationship Id="rId17" Type="http://schemas.openxmlformats.org/officeDocument/2006/relationships/oleObject" Target="../embeddings/oleObject19.bin"/><Relationship Id="rId9" Type="http://schemas.openxmlformats.org/officeDocument/2006/relationships/oleObject" Target="../embeddings/oleObject15.bin"/><Relationship Id="rId18" Type="http://schemas.openxmlformats.org/officeDocument/2006/relationships/oleObject" Target="../embeddings/oleObject20.bin"/><Relationship Id="rId3" Type="http://schemas.openxmlformats.org/officeDocument/2006/relationships/oleObject" Target="../embeddings/oleObject12.bin"/><Relationship Id="rId27" Type="http://schemas.openxmlformats.org/officeDocument/2006/relationships/oleObject" Target="../embeddings/oleObject27.bin"/><Relationship Id="rId14" Type="http://schemas.openxmlformats.org/officeDocument/2006/relationships/image" Target="../media/image25.emf"/><Relationship Id="rId23" Type="http://schemas.openxmlformats.org/officeDocument/2006/relationships/oleObject" Target="../embeddings/oleObject25.bin"/><Relationship Id="rId4" Type="http://schemas.openxmlformats.org/officeDocument/2006/relationships/image" Target="../media/image20.emf"/><Relationship Id="rId28" Type="http://schemas.openxmlformats.org/officeDocument/2006/relationships/image" Target="../media/image29.wmf"/><Relationship Id="rId26" Type="http://schemas.openxmlformats.org/officeDocument/2006/relationships/image" Target="../media/image28.wmf"/><Relationship Id="rId11" Type="http://schemas.openxmlformats.org/officeDocument/2006/relationships/oleObject" Target="../embeddings/oleObject16.bin"/><Relationship Id="rId6" Type="http://schemas.openxmlformats.org/officeDocument/2006/relationships/image" Target="../media/image21.emf"/><Relationship Id="rId16" Type="http://schemas.openxmlformats.org/officeDocument/2006/relationships/image" Target="../media/image26.e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9" Type="http://schemas.openxmlformats.org/officeDocument/2006/relationships/oleObject" Target="../embeddings/oleObject21.bin"/><Relationship Id="rId20" Type="http://schemas.openxmlformats.org/officeDocument/2006/relationships/oleObject" Target="../embeddings/oleObject22.bin"/><Relationship Id="rId22" Type="http://schemas.openxmlformats.org/officeDocument/2006/relationships/oleObject" Target="../embeddings/oleObject24.bin"/><Relationship Id="rId21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4" Type="http://schemas.openxmlformats.org/officeDocument/2006/relationships/oleObject" Target="../embeddings/oleObject28.bin"/><Relationship Id="rId5" Type="http://schemas.openxmlformats.org/officeDocument/2006/relationships/image" Target="../media/image30.emf"/><Relationship Id="rId7" Type="http://schemas.openxmlformats.org/officeDocument/2006/relationships/image" Target="../media/image3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32.wmf"/><Relationship Id="rId3" Type="http://schemas.openxmlformats.org/officeDocument/2006/relationships/image" Target="../media/image33.png"/><Relationship Id="rId6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</a:t>
            </a:r>
            <a:r>
              <a:rPr lang="en-US" dirty="0" smtClean="0"/>
              <a:t>D Case Study - 1 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14170" y="2613976"/>
            <a:ext cx="8425030" cy="3987425"/>
          </a:xfrm>
        </p:spPr>
        <p:txBody>
          <a:bodyPr>
            <a:normAutofit/>
          </a:bodyPr>
          <a:lstStyle/>
          <a:p>
            <a:r>
              <a:rPr lang="en-US" dirty="0"/>
              <a:t>Investigate interconnect performance for chip-to-chip communication on 2.5-</a:t>
            </a:r>
            <a:r>
              <a:rPr lang="en-US" dirty="0" smtClean="0"/>
              <a:t>D interposer</a:t>
            </a:r>
            <a:endParaRPr lang="en-US" dirty="0"/>
          </a:p>
          <a:p>
            <a:pPr lvl="1"/>
            <a:r>
              <a:rPr lang="en-US" dirty="0"/>
              <a:t>Design parameters: </a:t>
            </a:r>
          </a:p>
          <a:p>
            <a:pPr lvl="2"/>
            <a:r>
              <a:rPr lang="en-US" dirty="0"/>
              <a:t>2.5D configurations: stacked, side-by-side, ...</a:t>
            </a:r>
          </a:p>
          <a:p>
            <a:pPr lvl="2"/>
            <a:r>
              <a:rPr lang="en-US" dirty="0"/>
              <a:t>Driver design: DDR3, serial IO, wide IO</a:t>
            </a:r>
          </a:p>
          <a:p>
            <a:pPr lvl="2"/>
            <a:r>
              <a:rPr lang="en-US" dirty="0"/>
              <a:t>Driver </a:t>
            </a:r>
            <a:r>
              <a:rPr lang="en-US" dirty="0" smtClean="0"/>
              <a:t>strength, equalization </a:t>
            </a:r>
            <a:r>
              <a:rPr lang="en-US" dirty="0"/>
              <a:t>and loading (termination)</a:t>
            </a:r>
          </a:p>
          <a:p>
            <a:pPr lvl="2"/>
            <a:r>
              <a:rPr lang="en-US" dirty="0"/>
              <a:t>Trace structure: CPW, MIM, SCPW, ...</a:t>
            </a:r>
          </a:p>
          <a:p>
            <a:pPr lvl="2"/>
            <a:r>
              <a:rPr lang="en-US" dirty="0"/>
              <a:t>Trace geometry: width, spacing, ...</a:t>
            </a:r>
          </a:p>
          <a:p>
            <a:pPr lvl="2"/>
            <a:r>
              <a:rPr lang="en-US" dirty="0"/>
              <a:t>TSV geometry and </a:t>
            </a:r>
            <a:r>
              <a:rPr lang="en-US" dirty="0" smtClean="0"/>
              <a:t>patterns</a:t>
            </a:r>
            <a:endParaRPr lang="en-US" dirty="0"/>
          </a:p>
          <a:p>
            <a:pPr lvl="1"/>
            <a:r>
              <a:rPr lang="en-US" dirty="0"/>
              <a:t>Constraints/Performance metric:</a:t>
            </a:r>
          </a:p>
          <a:p>
            <a:pPr lvl="2"/>
            <a:r>
              <a:rPr lang="en-US" dirty="0"/>
              <a:t>Bandwidth (Data rate), Delay, Jitter, Noise, Maximum length, Power, and Area</a:t>
            </a:r>
          </a:p>
        </p:txBody>
      </p:sp>
      <p:sp>
        <p:nvSpPr>
          <p:cNvPr id="4" name="Isosceles Triangle 3"/>
          <p:cNvSpPr/>
          <p:nvPr/>
        </p:nvSpPr>
        <p:spPr>
          <a:xfrm rot="5400000">
            <a:off x="1492388" y="1402998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880414" y="1336591"/>
            <a:ext cx="265793" cy="753080"/>
          </a:xfrm>
          <a:prstGeom prst="can">
            <a:avLst/>
          </a:prstGeom>
          <a:solidFill>
            <a:schemeClr val="bg1"/>
          </a:solidFill>
          <a:ln w="38100" cmpd="sng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4755728" y="1558065"/>
            <a:ext cx="2052509" cy="310133"/>
          </a:xfrm>
          <a:prstGeom prst="cub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14052" y="1558065"/>
            <a:ext cx="310091" cy="310133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7226432" y="1402998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79061" y="1713131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63723" y="1713131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90633" y="1713131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08237" y="1713131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08465" y="1713131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19343" y="2030586"/>
            <a:ext cx="75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33251" y="203058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473594" y="2030586"/>
            <a:ext cx="128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Microbump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40962" y="2030586"/>
            <a:ext cx="2238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Trace (CPW, MIM, …)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79788" y="2030586"/>
            <a:ext cx="133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06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sosceles Triangle 37"/>
          <p:cNvSpPr/>
          <p:nvPr/>
        </p:nvSpPr>
        <p:spPr>
          <a:xfrm rot="5400000">
            <a:off x="1821980" y="1274855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>
            <a:off x="3210006" y="1208448"/>
            <a:ext cx="265793" cy="753080"/>
          </a:xfrm>
          <a:prstGeom prst="can">
            <a:avLst/>
          </a:prstGeom>
          <a:solidFill>
            <a:schemeClr val="bg1"/>
          </a:solidFill>
          <a:ln w="38100" cmpd="sng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/>
          <p:cNvSpPr/>
          <p:nvPr/>
        </p:nvSpPr>
        <p:spPr>
          <a:xfrm>
            <a:off x="5085320" y="1429922"/>
            <a:ext cx="2052509" cy="310133"/>
          </a:xfrm>
          <a:prstGeom prst="cub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43644" y="1429922"/>
            <a:ext cx="310091" cy="310133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 rot="5400000">
            <a:off x="7556024" y="1274855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508653" y="158498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93315" y="158498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620225" y="158498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137829" y="158498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438057" y="158498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 rot="5400000">
            <a:off x="1541426" y="1673591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2929452" y="1607184"/>
            <a:ext cx="265793" cy="753080"/>
          </a:xfrm>
          <a:prstGeom prst="can">
            <a:avLst/>
          </a:prstGeom>
          <a:solidFill>
            <a:schemeClr val="bg1"/>
          </a:solidFill>
          <a:ln w="38100" cmpd="sng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4804766" y="1828658"/>
            <a:ext cx="2052509" cy="310133"/>
          </a:xfrm>
          <a:prstGeom prst="cub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963090" y="1828658"/>
            <a:ext cx="310091" cy="310133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5400000">
            <a:off x="7275470" y="1673591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228099" y="1983724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512761" y="1983724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39671" y="1983724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857275" y="1983724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157503" y="1983724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2.5D Case Study - 2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5400000">
            <a:off x="1211834" y="2082375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599860" y="2015968"/>
            <a:ext cx="265793" cy="753080"/>
          </a:xfrm>
          <a:prstGeom prst="can">
            <a:avLst/>
          </a:prstGeom>
          <a:solidFill>
            <a:schemeClr val="bg1"/>
          </a:solidFill>
          <a:ln w="38100" cmpd="sng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4475174" y="2237442"/>
            <a:ext cx="2052509" cy="310133"/>
          </a:xfrm>
          <a:prstGeom prst="cub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33498" y="2237442"/>
            <a:ext cx="310091" cy="310133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6945878" y="2082375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98507" y="239250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83169" y="239250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010079" y="239250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27683" y="239250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27911" y="2392508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53555" y="2739499"/>
            <a:ext cx="75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90389" y="2746812"/>
            <a:ext cx="109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 array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07806" y="2739499"/>
            <a:ext cx="128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Microbump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34238" y="2739499"/>
            <a:ext cx="2088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us (CPW, MIM, …)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14000" y="2739499"/>
            <a:ext cx="133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5560530" y="1725229"/>
            <a:ext cx="779922" cy="723643"/>
          </a:xfrm>
          <a:prstGeom prst="curvedConnector3">
            <a:avLst>
              <a:gd name="adj1" fmla="val -29518"/>
            </a:avLst>
          </a:prstGeom>
          <a:ln w="38100" cmpd="sng">
            <a:solidFill>
              <a:schemeClr val="accent4">
                <a:lumMod val="50000"/>
              </a:schemeClr>
            </a:solidFill>
            <a:prstDash val="sysDash"/>
            <a:tailEnd type="arrow"/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flipV="1">
            <a:off x="3689988" y="1670877"/>
            <a:ext cx="779922" cy="723643"/>
          </a:xfrm>
          <a:prstGeom prst="curvedConnector3">
            <a:avLst>
              <a:gd name="adj1" fmla="val -29518"/>
            </a:avLst>
          </a:prstGeom>
          <a:ln w="38100" cmpd="sng">
            <a:solidFill>
              <a:schemeClr val="accent4">
                <a:lumMod val="50000"/>
              </a:schemeClr>
            </a:solidFill>
            <a:prstDash val="sysDash"/>
            <a:tailEnd type="arrow"/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flipV="1">
            <a:off x="2730198" y="1685645"/>
            <a:ext cx="779922" cy="723643"/>
          </a:xfrm>
          <a:prstGeom prst="curvedConnector3">
            <a:avLst>
              <a:gd name="adj1" fmla="val -29518"/>
            </a:avLst>
          </a:prstGeom>
          <a:ln w="38100" cmpd="sng">
            <a:solidFill>
              <a:schemeClr val="accent4">
                <a:lumMod val="50000"/>
              </a:schemeClr>
            </a:solidFill>
            <a:prstDash val="sysDash"/>
            <a:tailEnd type="arrow"/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334963" y="3116144"/>
            <a:ext cx="8613384" cy="34852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Investigate interconnect </a:t>
            </a:r>
            <a:r>
              <a:rPr lang="en-US" dirty="0" smtClean="0"/>
              <a:t>crosstalk </a:t>
            </a:r>
            <a:r>
              <a:rPr lang="en-US" dirty="0"/>
              <a:t>for chip-to-chip communication on 2.5-</a:t>
            </a:r>
            <a:r>
              <a:rPr lang="en-US" dirty="0" smtClean="0"/>
              <a:t>D interposer</a:t>
            </a:r>
            <a:endParaRPr lang="en-US" dirty="0"/>
          </a:p>
          <a:p>
            <a:pPr lvl="1"/>
            <a:r>
              <a:rPr lang="en-US" dirty="0"/>
              <a:t>Design parameters: </a:t>
            </a:r>
          </a:p>
          <a:p>
            <a:pPr lvl="2"/>
            <a:r>
              <a:rPr lang="en-US" dirty="0"/>
              <a:t>2.5D configurations: stacked, side-by-side, ...</a:t>
            </a:r>
          </a:p>
          <a:p>
            <a:pPr lvl="2"/>
            <a:r>
              <a:rPr lang="en-US" dirty="0"/>
              <a:t>Driver design: DDR3, serial IO, wide IO</a:t>
            </a:r>
          </a:p>
          <a:p>
            <a:pPr lvl="2"/>
            <a:r>
              <a:rPr lang="en-US" dirty="0"/>
              <a:t>Driver </a:t>
            </a:r>
            <a:r>
              <a:rPr lang="en-US" dirty="0" smtClean="0"/>
              <a:t>strength, equalization </a:t>
            </a:r>
            <a:r>
              <a:rPr lang="en-US" dirty="0"/>
              <a:t>and loading (termination)</a:t>
            </a:r>
          </a:p>
          <a:p>
            <a:pPr lvl="2"/>
            <a:r>
              <a:rPr lang="en-US" dirty="0"/>
              <a:t>Trace structure: CPW, MIM, SCPW, ...</a:t>
            </a:r>
          </a:p>
          <a:p>
            <a:pPr lvl="2"/>
            <a:r>
              <a:rPr lang="en-US" dirty="0"/>
              <a:t>Trace geometry: width, spacing, ...</a:t>
            </a:r>
          </a:p>
          <a:p>
            <a:pPr lvl="2"/>
            <a:r>
              <a:rPr lang="en-US" dirty="0"/>
              <a:t>TSV geometry and </a:t>
            </a:r>
            <a:r>
              <a:rPr lang="en-US" dirty="0" smtClean="0"/>
              <a:t>patterns</a:t>
            </a:r>
            <a:endParaRPr lang="en-US" dirty="0"/>
          </a:p>
          <a:p>
            <a:pPr lvl="1"/>
            <a:r>
              <a:rPr lang="en-US" dirty="0" smtClean="0"/>
              <a:t>Constraints/Performance metric</a:t>
            </a:r>
          </a:p>
          <a:p>
            <a:pPr lvl="2"/>
            <a:r>
              <a:rPr lang="en-US" dirty="0" smtClean="0"/>
              <a:t>Crosstalk, Bandwidth </a:t>
            </a:r>
            <a:r>
              <a:rPr lang="en-US" dirty="0"/>
              <a:t>(Data </a:t>
            </a:r>
            <a:r>
              <a:rPr lang="en-US" dirty="0" smtClean="0"/>
              <a:t>rate x pin count)</a:t>
            </a:r>
            <a:r>
              <a:rPr lang="en-US" dirty="0"/>
              <a:t>, </a:t>
            </a:r>
            <a:r>
              <a:rPr lang="en-US" dirty="0" smtClean="0"/>
              <a:t>Delay and delay variation, </a:t>
            </a:r>
            <a:r>
              <a:rPr lang="en-US" dirty="0"/>
              <a:t>Jitter, Noise, Maximum length, Power, and Area</a:t>
            </a:r>
          </a:p>
        </p:txBody>
      </p:sp>
    </p:spTree>
    <p:extLst>
      <p:ext uri="{BB962C8B-B14F-4D97-AF65-F5344CB8AC3E}">
        <p14:creationId xmlns:p14="http://schemas.microsoft.com/office/powerpoint/2010/main" val="25817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2.5D Case Study - </a:t>
            </a:r>
            <a:r>
              <a:rPr lang="en-US" dirty="0" smtClean="0"/>
              <a:t>2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90177" y="1906405"/>
            <a:ext cx="0" cy="143252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990177" y="3338924"/>
            <a:ext cx="1678615" cy="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43255" y="3397870"/>
            <a:ext cx="113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rate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5055" y="154166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Crosstalk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137839" y="2393648"/>
            <a:ext cx="1255131" cy="66467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137839" y="2836804"/>
            <a:ext cx="1358495" cy="373923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62332" y="2021135"/>
            <a:ext cx="125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trace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0700" y="2873661"/>
            <a:ext cx="117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From TSV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245910" y="4543158"/>
            <a:ext cx="0" cy="143252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245910" y="5975677"/>
            <a:ext cx="1678615" cy="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98988" y="6034623"/>
            <a:ext cx="1330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race width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8792" y="4173826"/>
            <a:ext cx="160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bandwidth</a:t>
            </a:r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>
            <a:off x="4393572" y="5030401"/>
            <a:ext cx="1255131" cy="66467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4393572" y="5473557"/>
            <a:ext cx="1358495" cy="373923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18065" y="4657888"/>
            <a:ext cx="96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tacked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3134" y="5510414"/>
            <a:ext cx="2082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Side-by-side 10mm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848610" y="1906405"/>
            <a:ext cx="0" cy="143252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848610" y="3338924"/>
            <a:ext cx="1678615" cy="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601688" y="3397870"/>
            <a:ext cx="113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rate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23488" y="154166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Crosstalk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4996272" y="2393648"/>
            <a:ext cx="1255131" cy="66467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4996272" y="2587788"/>
            <a:ext cx="1108243" cy="62293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620765" y="2021135"/>
            <a:ext cx="172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Driver 1 (DDR3)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19133" y="2688995"/>
            <a:ext cx="19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Driver 2 (serial IO)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66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2.5D Case Study - </a:t>
            </a:r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68" y="1041174"/>
            <a:ext cx="8350732" cy="5456849"/>
          </a:xfrm>
        </p:spPr>
        <p:txBody>
          <a:bodyPr>
            <a:normAutofit/>
          </a:bodyPr>
          <a:lstStyle/>
          <a:p>
            <a:r>
              <a:rPr lang="en-US" dirty="0" smtClean="0"/>
              <a:t>Channel model</a:t>
            </a:r>
          </a:p>
          <a:p>
            <a:pPr lvl="1"/>
            <a:r>
              <a:rPr lang="en-US" dirty="0" smtClean="0"/>
              <a:t>TSV array model (</a:t>
            </a:r>
            <a:r>
              <a:rPr lang="en-US" sz="1400" dirty="0"/>
              <a:t>D</a:t>
            </a:r>
            <a:r>
              <a:rPr lang="en-US" sz="1400" dirty="0" smtClean="0"/>
              <a:t>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Multi-trace bus model by Q3D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6600"/>
                </a:solidFill>
              </a:rPr>
              <a:t>Nikos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Driver and termination model</a:t>
            </a:r>
          </a:p>
          <a:p>
            <a:pPr lvl="1"/>
            <a:r>
              <a:rPr lang="en-US" dirty="0" smtClean="0"/>
              <a:t>SPICE transistor-level model (</a:t>
            </a:r>
            <a:r>
              <a:rPr lang="en-US" sz="1200" dirty="0" smtClean="0"/>
              <a:t>from Cisco?</a:t>
            </a:r>
            <a:r>
              <a:rPr lang="en-US" dirty="0" smtClean="0"/>
              <a:t>)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Feng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Abstract model with ideal switch and RC networks (</a:t>
            </a:r>
            <a:r>
              <a:rPr lang="en-US" dirty="0" err="1" smtClean="0">
                <a:solidFill>
                  <a:srgbClr val="005600"/>
                </a:solidFill>
              </a:rPr>
              <a:t>Feng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Performance estimation</a:t>
            </a:r>
          </a:p>
          <a:p>
            <a:pPr lvl="1"/>
            <a:r>
              <a:rPr lang="en-US" dirty="0" smtClean="0"/>
              <a:t>Crosstalk (</a:t>
            </a:r>
            <a:r>
              <a:rPr lang="en-US" dirty="0" smtClean="0">
                <a:solidFill>
                  <a:srgbClr val="FF6600"/>
                </a:solidFill>
              </a:rPr>
              <a:t>Nikos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With SPICE simulation</a:t>
            </a:r>
          </a:p>
          <a:p>
            <a:pPr lvl="3"/>
            <a:r>
              <a:rPr lang="en-US" dirty="0" smtClean="0"/>
              <a:t>Extract crosstalk from simulation results</a:t>
            </a:r>
          </a:p>
          <a:p>
            <a:pPr lvl="2"/>
            <a:r>
              <a:rPr lang="en-US" dirty="0" smtClean="0"/>
              <a:t>Without SPICE simulation</a:t>
            </a:r>
          </a:p>
          <a:p>
            <a:pPr lvl="3"/>
            <a:r>
              <a:rPr lang="en-US" dirty="0" smtClean="0"/>
              <a:t>Estimate crosstalk directly from [RLGC] </a:t>
            </a:r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GUI with one-click automatic flow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Yubo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6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sosceles Triangle 37"/>
          <p:cNvSpPr/>
          <p:nvPr/>
        </p:nvSpPr>
        <p:spPr>
          <a:xfrm rot="5400000">
            <a:off x="1792400" y="1437297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>
            <a:off x="3180426" y="1370890"/>
            <a:ext cx="265793" cy="753080"/>
          </a:xfrm>
          <a:prstGeom prst="can">
            <a:avLst/>
          </a:prstGeom>
          <a:solidFill>
            <a:schemeClr val="bg1"/>
          </a:solidFill>
          <a:ln w="38100" cmpd="sng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/>
          <p:cNvSpPr/>
          <p:nvPr/>
        </p:nvSpPr>
        <p:spPr>
          <a:xfrm>
            <a:off x="5055740" y="1592364"/>
            <a:ext cx="2052509" cy="310133"/>
          </a:xfrm>
          <a:prstGeom prst="cub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4064" y="1592364"/>
            <a:ext cx="310091" cy="310133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 rot="5400000">
            <a:off x="7526444" y="1437297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79073" y="174743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63735" y="174743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590645" y="174743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108249" y="174743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408477" y="174743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 rot="5400000">
            <a:off x="1511846" y="1836033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2899872" y="1769626"/>
            <a:ext cx="265793" cy="753080"/>
          </a:xfrm>
          <a:prstGeom prst="can">
            <a:avLst/>
          </a:prstGeom>
          <a:solidFill>
            <a:schemeClr val="bg1"/>
          </a:solidFill>
          <a:ln w="38100" cmpd="sng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4775186" y="1991100"/>
            <a:ext cx="2052509" cy="310133"/>
          </a:xfrm>
          <a:prstGeom prst="cub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933510" y="1991100"/>
            <a:ext cx="310091" cy="310133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5400000">
            <a:off x="7245890" y="1836033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198519" y="2146166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483181" y="2146166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10091" y="2146166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827695" y="2146166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127923" y="2146166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2.5D Case Study - 3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5400000">
            <a:off x="1182254" y="2244817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570280" y="2178410"/>
            <a:ext cx="265793" cy="753080"/>
          </a:xfrm>
          <a:prstGeom prst="can">
            <a:avLst/>
          </a:prstGeom>
          <a:solidFill>
            <a:schemeClr val="bg1"/>
          </a:solidFill>
          <a:ln w="38100" cmpd="sng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4445594" y="2399884"/>
            <a:ext cx="2052509" cy="310133"/>
          </a:xfrm>
          <a:prstGeom prst="cub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03918" y="2399884"/>
            <a:ext cx="310091" cy="310133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6916298" y="2244817"/>
            <a:ext cx="753079" cy="620266"/>
          </a:xfrm>
          <a:prstGeom prst="triangle">
            <a:avLst/>
          </a:prstGeom>
          <a:solidFill>
            <a:schemeClr val="bg1"/>
          </a:solidFill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68927" y="255495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53589" y="255495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80499" y="255495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98103" y="255495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98331" y="2554950"/>
            <a:ext cx="450329" cy="0"/>
          </a:xfrm>
          <a:prstGeom prst="straightConnector1">
            <a:avLst/>
          </a:prstGeom>
          <a:ln w="38100" cmpd="sng">
            <a:solidFill>
              <a:srgbClr val="465E9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flipV="1">
            <a:off x="5530950" y="1887671"/>
            <a:ext cx="779922" cy="723643"/>
          </a:xfrm>
          <a:prstGeom prst="curvedConnector3">
            <a:avLst>
              <a:gd name="adj1" fmla="val -29518"/>
            </a:avLst>
          </a:prstGeom>
          <a:ln w="38100" cmpd="sng">
            <a:solidFill>
              <a:schemeClr val="accent4">
                <a:lumMod val="50000"/>
              </a:schemeClr>
            </a:solidFill>
            <a:prstDash val="sysDash"/>
            <a:tailEnd type="arrow"/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flipV="1">
            <a:off x="3660408" y="1833319"/>
            <a:ext cx="779922" cy="723643"/>
          </a:xfrm>
          <a:prstGeom prst="curvedConnector3">
            <a:avLst>
              <a:gd name="adj1" fmla="val -29518"/>
            </a:avLst>
          </a:prstGeom>
          <a:ln w="38100" cmpd="sng">
            <a:solidFill>
              <a:schemeClr val="accent4">
                <a:lumMod val="50000"/>
              </a:schemeClr>
            </a:solidFill>
            <a:prstDash val="sysDash"/>
            <a:tailEnd type="arrow"/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flipV="1">
            <a:off x="2700618" y="1848087"/>
            <a:ext cx="779922" cy="723643"/>
          </a:xfrm>
          <a:prstGeom prst="curvedConnector3">
            <a:avLst>
              <a:gd name="adj1" fmla="val -29518"/>
            </a:avLst>
          </a:prstGeom>
          <a:ln w="38100" cmpd="sng">
            <a:solidFill>
              <a:schemeClr val="accent4">
                <a:lumMod val="50000"/>
              </a:schemeClr>
            </a:solidFill>
            <a:prstDash val="sysDash"/>
            <a:tailEnd type="arrow"/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1901994" y="1065779"/>
            <a:ext cx="418264" cy="610222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895655" y="1609136"/>
            <a:ext cx="418264" cy="610222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320270" y="1961508"/>
            <a:ext cx="418264" cy="610222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470650" y="2864961"/>
            <a:ext cx="5486827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945087" y="26140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334963" y="3116144"/>
            <a:ext cx="8613384" cy="3485257"/>
          </a:xfrm>
        </p:spPr>
        <p:txBody>
          <a:bodyPr>
            <a:normAutofit/>
          </a:bodyPr>
          <a:lstStyle/>
          <a:p>
            <a:r>
              <a:rPr lang="en-US" dirty="0"/>
              <a:t>Investigate interconnect </a:t>
            </a:r>
            <a:r>
              <a:rPr lang="en-US" dirty="0" smtClean="0"/>
              <a:t>noise </a:t>
            </a:r>
            <a:r>
              <a:rPr lang="en-US" dirty="0"/>
              <a:t>for chip-to-chip communication on 2.5-</a:t>
            </a:r>
            <a:r>
              <a:rPr lang="en-US" dirty="0" smtClean="0"/>
              <a:t>D interposer</a:t>
            </a:r>
            <a:endParaRPr lang="en-US" dirty="0"/>
          </a:p>
          <a:p>
            <a:pPr lvl="1"/>
            <a:r>
              <a:rPr lang="en-US" dirty="0"/>
              <a:t>Design parameters: </a:t>
            </a:r>
          </a:p>
          <a:p>
            <a:pPr lvl="2"/>
            <a:r>
              <a:rPr lang="en-US" dirty="0"/>
              <a:t>2.5D configurations: stacked, side-by-side, ...</a:t>
            </a:r>
          </a:p>
          <a:p>
            <a:pPr lvl="2"/>
            <a:r>
              <a:rPr lang="en-US" dirty="0"/>
              <a:t>Driver design: DDR3, serial IO, wide IO</a:t>
            </a:r>
          </a:p>
          <a:p>
            <a:pPr lvl="2"/>
            <a:r>
              <a:rPr lang="en-US" dirty="0"/>
              <a:t>Driver </a:t>
            </a:r>
            <a:r>
              <a:rPr lang="en-US" dirty="0" smtClean="0"/>
              <a:t>strength, equalization </a:t>
            </a:r>
            <a:r>
              <a:rPr lang="en-US" dirty="0"/>
              <a:t>and loading (termination)</a:t>
            </a:r>
          </a:p>
          <a:p>
            <a:pPr lvl="2"/>
            <a:r>
              <a:rPr lang="en-US" dirty="0"/>
              <a:t>Trace structure: CPW, MIM, SCPW, ...</a:t>
            </a:r>
          </a:p>
          <a:p>
            <a:pPr lvl="2"/>
            <a:r>
              <a:rPr lang="en-US" dirty="0"/>
              <a:t>Trace geometry: width, spacing, ...</a:t>
            </a:r>
          </a:p>
          <a:p>
            <a:pPr lvl="2"/>
            <a:r>
              <a:rPr lang="en-US" dirty="0"/>
              <a:t>TSV geometry and </a:t>
            </a:r>
            <a:r>
              <a:rPr lang="en-US" dirty="0" smtClean="0"/>
              <a:t>patterns</a:t>
            </a:r>
            <a:endParaRPr lang="en-US" dirty="0"/>
          </a:p>
          <a:p>
            <a:pPr lvl="1"/>
            <a:r>
              <a:rPr lang="en-US" dirty="0" smtClean="0"/>
              <a:t>Constraints/Performance metric</a:t>
            </a:r>
          </a:p>
          <a:p>
            <a:pPr lvl="2"/>
            <a:r>
              <a:rPr lang="en-US" dirty="0" smtClean="0"/>
              <a:t>SSN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Feng</a:t>
            </a:r>
            <a:r>
              <a:rPr lang="en-US" dirty="0"/>
              <a:t>)</a:t>
            </a:r>
            <a:r>
              <a:rPr lang="en-US" dirty="0" smtClean="0"/>
              <a:t>, ISI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Yubo</a:t>
            </a:r>
            <a:r>
              <a:rPr lang="en-US" dirty="0" smtClean="0"/>
              <a:t>), and Crosstalk (</a:t>
            </a:r>
            <a:r>
              <a:rPr lang="en-US" dirty="0" smtClean="0">
                <a:solidFill>
                  <a:srgbClr val="FF6600"/>
                </a:solidFill>
              </a:rPr>
              <a:t>Nikos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10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2.5D Case Study - 3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68" y="1041174"/>
            <a:ext cx="8350732" cy="5456849"/>
          </a:xfrm>
        </p:spPr>
        <p:txBody>
          <a:bodyPr>
            <a:normAutofit/>
          </a:bodyPr>
          <a:lstStyle/>
          <a:p>
            <a:r>
              <a:rPr lang="en-US" dirty="0" smtClean="0"/>
              <a:t>Channel model</a:t>
            </a:r>
          </a:p>
          <a:p>
            <a:pPr marL="385763" lvl="1" indent="-385763">
              <a:lnSpc>
                <a:spcPct val="93000"/>
              </a:lnSpc>
              <a:spcBef>
                <a:spcPct val="50000"/>
              </a:spcBef>
              <a:buClr>
                <a:schemeClr val="accent1"/>
              </a:buClr>
              <a:buSzTx/>
              <a:buFont typeface="Wingdings" charset="0"/>
              <a:buChar char="l"/>
            </a:pPr>
            <a:r>
              <a:rPr lang="en-US" dirty="0" smtClean="0"/>
              <a:t>Driver and termination model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Feng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SPICE transistor-level model</a:t>
            </a:r>
          </a:p>
          <a:p>
            <a:pPr lvl="1"/>
            <a:r>
              <a:rPr lang="en-US" dirty="0" smtClean="0"/>
              <a:t>Abstract model with ideal switch and RC networks</a:t>
            </a:r>
          </a:p>
          <a:p>
            <a:pPr lvl="2"/>
            <a:r>
              <a:rPr lang="en-US" dirty="0" smtClean="0"/>
              <a:t>Noise transfer function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Feng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Performance estimation</a:t>
            </a:r>
          </a:p>
          <a:p>
            <a:pPr lvl="1"/>
            <a:r>
              <a:rPr lang="en-US" dirty="0" smtClean="0"/>
              <a:t>SSN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Feng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With SPICE simulation</a:t>
            </a:r>
          </a:p>
          <a:p>
            <a:pPr lvl="3"/>
            <a:r>
              <a:rPr lang="en-US" dirty="0" smtClean="0"/>
              <a:t>Extract SSN from simulation results</a:t>
            </a:r>
          </a:p>
          <a:p>
            <a:pPr lvl="2"/>
            <a:r>
              <a:rPr lang="en-US" dirty="0" smtClean="0"/>
              <a:t>Without SPICE simulation</a:t>
            </a:r>
          </a:p>
          <a:p>
            <a:pPr lvl="3"/>
            <a:r>
              <a:rPr lang="en-US" dirty="0" smtClean="0"/>
              <a:t>Estimate </a:t>
            </a:r>
            <a:r>
              <a:rPr lang="en-US" dirty="0" smtClean="0"/>
              <a:t>SSN </a:t>
            </a:r>
            <a:r>
              <a:rPr lang="en-US" dirty="0" smtClean="0"/>
              <a:t>directly from [RLGC]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40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8" y="1044867"/>
            <a:ext cx="8305800" cy="5311775"/>
          </a:xfrm>
        </p:spPr>
        <p:txBody>
          <a:bodyPr/>
          <a:lstStyle/>
          <a:p>
            <a:r>
              <a:rPr lang="en-US" dirty="0" smtClean="0"/>
              <a:t>2.5D chip-to-chip communication case studies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+ test chip interconnect measurement results </a:t>
            </a:r>
            <a:r>
              <a:rPr lang="en-US" dirty="0" smtClean="0"/>
              <a:t>	</a:t>
            </a:r>
          </a:p>
          <a:p>
            <a:r>
              <a:rPr lang="en-US" dirty="0" smtClean="0"/>
              <a:t>Channel synthesis/optimization for 2.5D </a:t>
            </a:r>
            <a:r>
              <a:rPr lang="en-US" dirty="0" smtClean="0"/>
              <a:t>chip-to-chip communication, considering</a:t>
            </a:r>
          </a:p>
          <a:p>
            <a:pPr lvl="1"/>
            <a:r>
              <a:rPr lang="en-US" dirty="0" smtClean="0"/>
              <a:t>TSV patterns, and/or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race optimization and impedance control, 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For D</a:t>
            </a:r>
            <a:r>
              <a:rPr lang="en-US" dirty="0" smtClean="0"/>
              <a:t>ifferent drivers, trace length, data rate, 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Satisfying constraints like delay, jitter, crosstalk, …</a:t>
            </a:r>
            <a:endParaRPr lang="en-US" dirty="0"/>
          </a:p>
          <a:p>
            <a:r>
              <a:rPr lang="en-US" dirty="0" smtClean="0"/>
              <a:t>Crosstalk analysis and optimization for 2.5D</a:t>
            </a:r>
          </a:p>
          <a:p>
            <a:pPr lvl="1"/>
            <a:r>
              <a:rPr lang="en-US" dirty="0" smtClean="0"/>
              <a:t>TSV patterns and trace geometry</a:t>
            </a:r>
          </a:p>
          <a:p>
            <a:pPr lvl="1"/>
            <a:r>
              <a:rPr lang="en-US" dirty="0" smtClean="0"/>
              <a:t>CDMA-based crosstalk cancellation</a:t>
            </a:r>
            <a:endParaRPr lang="en-US" dirty="0"/>
          </a:p>
          <a:p>
            <a:r>
              <a:rPr lang="en-US" dirty="0" smtClean="0"/>
              <a:t>SSN for parallel bus and PDN design optimization</a:t>
            </a:r>
          </a:p>
          <a:p>
            <a:pPr lvl="1"/>
            <a:r>
              <a:rPr lang="en-US" dirty="0" smtClean="0"/>
              <a:t>SSN transfer function for different driver models</a:t>
            </a:r>
          </a:p>
          <a:p>
            <a:pPr lvl="1"/>
            <a:r>
              <a:rPr lang="en-US" dirty="0" smtClean="0"/>
              <a:t>PDN modeling</a:t>
            </a:r>
          </a:p>
          <a:p>
            <a:pPr lvl="1"/>
            <a:r>
              <a:rPr lang="en-US" dirty="0" smtClean="0"/>
              <a:t>Method to reduce SSN</a:t>
            </a:r>
          </a:p>
        </p:txBody>
      </p:sp>
    </p:spTree>
    <p:extLst>
      <p:ext uri="{BB962C8B-B14F-4D97-AF65-F5344CB8AC3E}">
        <p14:creationId xmlns:p14="http://schemas.microsoft.com/office/powerpoint/2010/main" val="756077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8" y="987634"/>
            <a:ext cx="8305800" cy="1037456"/>
          </a:xfrm>
        </p:spPr>
        <p:txBody>
          <a:bodyPr/>
          <a:lstStyle/>
          <a:p>
            <a:r>
              <a:rPr lang="en-US" dirty="0" smtClean="0"/>
              <a:t>ICCAD deadline (4/16) and End of quarter (3/23)</a:t>
            </a:r>
          </a:p>
        </p:txBody>
      </p:sp>
      <p:pic>
        <p:nvPicPr>
          <p:cNvPr id="4" name="Picture 3" descr="screen-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99" y="1506362"/>
            <a:ext cx="4321066" cy="4990752"/>
          </a:xfrm>
          <a:prstGeom prst="rect">
            <a:avLst/>
          </a:prstGeom>
        </p:spPr>
      </p:pic>
      <p:pic>
        <p:nvPicPr>
          <p:cNvPr id="5" name="Picture 4" descr="screen-captur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443" y="1506362"/>
            <a:ext cx="4315902" cy="4990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9520" y="3411462"/>
            <a:ext cx="1826742" cy="58477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February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1794" y="3411462"/>
            <a:ext cx="1324802" cy="58477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March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8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8" y="886640"/>
            <a:ext cx="8305800" cy="5311775"/>
          </a:xfrm>
        </p:spPr>
        <p:txBody>
          <a:bodyPr/>
          <a:lstStyle/>
          <a:p>
            <a:r>
              <a:rPr lang="en-US" sz="2400" dirty="0" err="1" smtClean="0"/>
              <a:t>Feng</a:t>
            </a:r>
            <a:endParaRPr lang="en-US" sz="2400" dirty="0"/>
          </a:p>
          <a:p>
            <a:pPr lvl="1"/>
            <a:r>
              <a:rPr lang="en-US" dirty="0" smtClean="0"/>
              <a:t>DDR3, Serial-IO, Wide-IO driver model (abstract)</a:t>
            </a:r>
          </a:p>
          <a:p>
            <a:pPr lvl="1"/>
            <a:r>
              <a:rPr lang="en-US" dirty="0" smtClean="0"/>
              <a:t>DDR3, Serial-IO, Wide-IO driver model (transistor-level, if any)</a:t>
            </a:r>
            <a:endParaRPr lang="en-US" dirty="0" smtClean="0"/>
          </a:p>
          <a:p>
            <a:pPr lvl="1"/>
            <a:r>
              <a:rPr lang="en-US" dirty="0" smtClean="0"/>
              <a:t>Supply noise to output driver transfer function</a:t>
            </a:r>
          </a:p>
          <a:p>
            <a:pPr lvl="1"/>
            <a:r>
              <a:rPr lang="en-US" dirty="0" smtClean="0"/>
              <a:t>On-chip PDN modeling</a:t>
            </a:r>
          </a:p>
          <a:p>
            <a:pPr lvl="1"/>
            <a:r>
              <a:rPr lang="en-US" dirty="0" smtClean="0"/>
              <a:t>Automatic </a:t>
            </a:r>
            <a:r>
              <a:rPr lang="en-US" dirty="0" err="1" smtClean="0"/>
              <a:t>matlab+SPICE</a:t>
            </a:r>
            <a:r>
              <a:rPr lang="en-US" dirty="0" smtClean="0"/>
              <a:t> function for </a:t>
            </a:r>
            <a:r>
              <a:rPr lang="en-US" dirty="0" smtClean="0"/>
              <a:t>SSN simulation</a:t>
            </a:r>
            <a:endParaRPr lang="en-US" dirty="0"/>
          </a:p>
          <a:p>
            <a:r>
              <a:rPr lang="en-US" sz="2400" dirty="0" err="1" smtClean="0"/>
              <a:t>Yubo</a:t>
            </a:r>
            <a:endParaRPr lang="en-US" sz="2400" dirty="0" smtClean="0"/>
          </a:p>
          <a:p>
            <a:pPr lvl="1"/>
            <a:r>
              <a:rPr lang="en-US" dirty="0" smtClean="0"/>
              <a:t>Automatic </a:t>
            </a:r>
            <a:r>
              <a:rPr lang="en-US" dirty="0" err="1" smtClean="0"/>
              <a:t>matlab+SPICE</a:t>
            </a:r>
            <a:r>
              <a:rPr lang="en-US" dirty="0" smtClean="0"/>
              <a:t> function for single-link simulation</a:t>
            </a:r>
          </a:p>
          <a:p>
            <a:pPr lvl="1"/>
            <a:r>
              <a:rPr lang="en-US" dirty="0" smtClean="0"/>
              <a:t>Jitter/noise estimation from SPICE results</a:t>
            </a:r>
          </a:p>
          <a:p>
            <a:pPr lvl="1"/>
            <a:r>
              <a:rPr lang="en-US" dirty="0" smtClean="0"/>
              <a:t>Jitter/noise estimation given channel RLGC and driver models</a:t>
            </a:r>
            <a:endParaRPr lang="en-US" dirty="0"/>
          </a:p>
          <a:p>
            <a:r>
              <a:rPr lang="en-US" sz="2400" dirty="0" smtClean="0"/>
              <a:t>Nikos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nteresting trace structures in 2.5D, especially considering crosstalk</a:t>
            </a:r>
          </a:p>
          <a:p>
            <a:pPr lvl="1"/>
            <a:r>
              <a:rPr lang="en-US" dirty="0" smtClean="0"/>
              <a:t>Extract RLGC for different trace structures (for parallel bus)</a:t>
            </a:r>
          </a:p>
          <a:p>
            <a:pPr lvl="1"/>
            <a:r>
              <a:rPr lang="en-US" dirty="0" smtClean="0"/>
              <a:t>Automatic </a:t>
            </a:r>
            <a:r>
              <a:rPr lang="en-US" dirty="0" err="1" smtClean="0"/>
              <a:t>matlab+SPICE</a:t>
            </a:r>
            <a:r>
              <a:rPr lang="en-US" dirty="0" smtClean="0"/>
              <a:t> function for crosstalk simulation</a:t>
            </a:r>
          </a:p>
          <a:p>
            <a:pPr lvl="1"/>
            <a:r>
              <a:rPr lang="en-US" dirty="0" smtClean="0"/>
              <a:t>Crosstalk analysis/estimation for traces given RLGC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525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173916" y="251066"/>
            <a:ext cx="1823633" cy="48735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To-do</a:t>
            </a:r>
            <a:endParaRPr lang="en-US" dirty="0"/>
          </a:p>
        </p:txBody>
      </p:sp>
      <p:sp>
        <p:nvSpPr>
          <p:cNvPr id="6" name="Horizontal Scroll 5"/>
          <p:cNvSpPr/>
          <p:nvPr/>
        </p:nvSpPr>
        <p:spPr>
          <a:xfrm>
            <a:off x="3681533" y="251066"/>
            <a:ext cx="1823633" cy="48735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On-going</a:t>
            </a:r>
            <a:endParaRPr lang="en-US" dirty="0"/>
          </a:p>
        </p:txBody>
      </p:sp>
      <p:sp>
        <p:nvSpPr>
          <p:cNvPr id="7" name="Horizontal Scroll 6"/>
          <p:cNvSpPr/>
          <p:nvPr/>
        </p:nvSpPr>
        <p:spPr>
          <a:xfrm>
            <a:off x="6189149" y="251066"/>
            <a:ext cx="1823633" cy="48735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Finished</a:t>
            </a:r>
            <a:endParaRPr lang="en-US" dirty="0"/>
          </a:p>
        </p:txBody>
      </p:sp>
      <p:sp>
        <p:nvSpPr>
          <p:cNvPr id="13" name="Folded Corner 12"/>
          <p:cNvSpPr/>
          <p:nvPr/>
        </p:nvSpPr>
        <p:spPr>
          <a:xfrm>
            <a:off x="3681533" y="2899293"/>
            <a:ext cx="1823633" cy="1777521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err="1" smtClean="0"/>
              <a:t>Yubo</a:t>
            </a:r>
            <a:endParaRPr lang="en-US" sz="1200" b="1" dirty="0" smtClean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Simulation platform for single-link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Algorithms to extract jitter/noise from SPICE results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3681533" y="1004244"/>
            <a:ext cx="1823633" cy="1777521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err="1" smtClean="0"/>
              <a:t>Feng</a:t>
            </a:r>
            <a:endParaRPr lang="en-US" sz="1200" b="1" dirty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Complete the driver model “table”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/>
              <a:t>D</a:t>
            </a:r>
            <a:r>
              <a:rPr lang="en-US" sz="1200" b="1" dirty="0" smtClean="0"/>
              <a:t>river model and timing requirement for DDR3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3681533" y="4794341"/>
            <a:ext cx="1823633" cy="1777521"/>
          </a:xfrm>
          <a:prstGeom prst="foldedCorner">
            <a:avLst/>
          </a:prstGeom>
          <a:gradFill flip="none" rotWithShape="1">
            <a:gsLst>
              <a:gs pos="0">
                <a:srgbClr val="FFE609"/>
              </a:gs>
              <a:gs pos="100000">
                <a:srgbClr val="FF6600"/>
              </a:gs>
              <a:gs pos="92000">
                <a:srgbClr val="FF6600"/>
              </a:gs>
            </a:gsLst>
            <a:lin ang="5400000" scaled="0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Nikos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Famil</a:t>
            </a:r>
            <a:r>
              <a:rPr lang="en-US" sz="1200" b="1" dirty="0" smtClean="0"/>
              <a:t>i</a:t>
            </a:r>
            <a:r>
              <a:rPr lang="en-US" sz="1200" b="1" dirty="0" smtClean="0"/>
              <a:t>ar with Q3D 3D modular and matrix reduction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Determine what </a:t>
            </a:r>
            <a:r>
              <a:rPr lang="en-US" sz="1200" b="1" dirty="0" smtClean="0"/>
              <a:t>traces to test for crosstalk</a:t>
            </a:r>
          </a:p>
        </p:txBody>
      </p:sp>
      <p:sp>
        <p:nvSpPr>
          <p:cNvPr id="16" name="Folded Corner 15"/>
          <p:cNvSpPr/>
          <p:nvPr/>
        </p:nvSpPr>
        <p:spPr>
          <a:xfrm>
            <a:off x="1173916" y="2899293"/>
            <a:ext cx="1823633" cy="1777521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err="1" smtClean="0"/>
              <a:t>Yubo</a:t>
            </a:r>
            <a:endParaRPr lang="en-US" sz="1200" b="1" dirty="0" smtClean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Show simulation results</a:t>
            </a:r>
            <a:endParaRPr lang="en-US" sz="1200" b="1" dirty="0" smtClean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Expand RLGC-&gt;Y(s) to multiple-conductor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Find H(s) with driver model and Y(s)</a:t>
            </a:r>
            <a:endParaRPr lang="en-US" sz="1200" b="1" dirty="0"/>
          </a:p>
        </p:txBody>
      </p:sp>
      <p:sp>
        <p:nvSpPr>
          <p:cNvPr id="17" name="Folded Corner 16"/>
          <p:cNvSpPr/>
          <p:nvPr/>
        </p:nvSpPr>
        <p:spPr>
          <a:xfrm>
            <a:off x="1173916" y="1004244"/>
            <a:ext cx="1823633" cy="1777521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err="1" smtClean="0"/>
              <a:t>Feng</a:t>
            </a:r>
            <a:endParaRPr lang="en-US" sz="1200" b="1" dirty="0" smtClean="0"/>
          </a:p>
          <a:p>
            <a:pPr marL="171450" indent="-171450">
              <a:buFont typeface="Arial"/>
              <a:buChar char="•"/>
            </a:pPr>
            <a:r>
              <a:rPr lang="en-US" sz="1200" b="1" dirty="0"/>
              <a:t>Driver model and timing requirement for </a:t>
            </a:r>
            <a:r>
              <a:rPr lang="en-US" sz="1200" b="1" dirty="0" smtClean="0"/>
              <a:t>wide IO</a:t>
            </a:r>
            <a:r>
              <a:rPr lang="en-US" sz="1200" b="1" dirty="0"/>
              <a:t> </a:t>
            </a:r>
            <a:r>
              <a:rPr lang="en-US" sz="1200" b="1" dirty="0" smtClean="0"/>
              <a:t>and serial IO</a:t>
            </a:r>
            <a:endParaRPr lang="en-US" sz="1200" b="1" dirty="0" smtClean="0"/>
          </a:p>
          <a:p>
            <a:endParaRPr lang="en-US" sz="1200" b="1" dirty="0" smtClean="0"/>
          </a:p>
        </p:txBody>
      </p:sp>
      <p:sp>
        <p:nvSpPr>
          <p:cNvPr id="18" name="Folded Corner 17"/>
          <p:cNvSpPr/>
          <p:nvPr/>
        </p:nvSpPr>
        <p:spPr>
          <a:xfrm>
            <a:off x="1173916" y="4794341"/>
            <a:ext cx="1823633" cy="1777521"/>
          </a:xfrm>
          <a:prstGeom prst="foldedCorner">
            <a:avLst/>
          </a:prstGeom>
          <a:gradFill flip="none" rotWithShape="1">
            <a:gsLst>
              <a:gs pos="0">
                <a:srgbClr val="FFE609"/>
              </a:gs>
              <a:gs pos="100000">
                <a:srgbClr val="FF6600"/>
              </a:gs>
              <a:gs pos="92000">
                <a:srgbClr val="FF6600"/>
              </a:gs>
            </a:gsLst>
            <a:lin ang="5400000" scaled="0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Nikos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Build </a:t>
            </a:r>
            <a:r>
              <a:rPr lang="en-US" sz="1200" b="1" dirty="0" err="1" smtClean="0"/>
              <a:t>matlab</a:t>
            </a:r>
            <a:r>
              <a:rPr lang="en-US" sz="1200" b="1" dirty="0" smtClean="0"/>
              <a:t>/Q3D function for test traces</a:t>
            </a:r>
            <a:endParaRPr lang="en-US" sz="1200" b="1" dirty="0" smtClean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RLGC-&gt;crosstalk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0372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2.5D Case Study - 1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60227" y="1796266"/>
            <a:ext cx="0" cy="143252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660227" y="3228785"/>
            <a:ext cx="1678615" cy="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3305" y="3287731"/>
            <a:ext cx="1330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race width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35105" y="1431525"/>
            <a:ext cx="122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length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807889" y="2283509"/>
            <a:ext cx="1255131" cy="66467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807889" y="2726665"/>
            <a:ext cx="1358495" cy="373923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2382" y="1910996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@1GHz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30750" y="2763522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@3GHz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095884" y="1838527"/>
            <a:ext cx="0" cy="143252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095884" y="3271046"/>
            <a:ext cx="1678615" cy="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48962" y="3329992"/>
            <a:ext cx="1330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race width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70762" y="1473786"/>
            <a:ext cx="122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length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4243546" y="2325770"/>
            <a:ext cx="1255131" cy="66467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4243546" y="2519910"/>
            <a:ext cx="1108243" cy="62293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68039" y="1953257"/>
            <a:ext cx="172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Driver 1 (DDR3)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66407" y="2621117"/>
            <a:ext cx="19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Driver 2 (serial IO)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584701" y="4143861"/>
            <a:ext cx="0" cy="143252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584701" y="5576380"/>
            <a:ext cx="1678615" cy="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37779" y="5635326"/>
            <a:ext cx="1330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race width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26557" y="414889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data rate</a:t>
            </a:r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>
            <a:off x="2732363" y="4631104"/>
            <a:ext cx="1255131" cy="66467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2732363" y="5074260"/>
            <a:ext cx="1358495" cy="373923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56856" y="4258591"/>
            <a:ext cx="96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tacked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81925" y="5111117"/>
            <a:ext cx="2082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Side-by-side 10mm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739580" y="4184020"/>
            <a:ext cx="0" cy="143252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739580" y="5616539"/>
            <a:ext cx="1678615" cy="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92658" y="5675485"/>
            <a:ext cx="137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Trace length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58709" y="418080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5887242" y="4627923"/>
            <a:ext cx="1255131" cy="708019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11735" y="4298750"/>
            <a:ext cx="172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Driver 1 (DDR3)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70640" y="4987603"/>
            <a:ext cx="188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Driver 2 (wide IO)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887243" y="5196557"/>
            <a:ext cx="683398" cy="320756"/>
          </a:xfrm>
          <a:custGeom>
            <a:avLst/>
            <a:gdLst>
              <a:gd name="connsiteX0" fmla="*/ 0 w 1255131"/>
              <a:gd name="connsiteY0" fmla="*/ 664679 h 664679"/>
              <a:gd name="connsiteX1" fmla="*/ 265793 w 1255131"/>
              <a:gd name="connsiteY1" fmla="*/ 310242 h 664679"/>
              <a:gd name="connsiteX2" fmla="*/ 634949 w 1255131"/>
              <a:gd name="connsiteY2" fmla="*/ 88718 h 664679"/>
              <a:gd name="connsiteX3" fmla="*/ 1107469 w 1255131"/>
              <a:gd name="connsiteY3" fmla="*/ 109 h 664679"/>
              <a:gd name="connsiteX4" fmla="*/ 1255131 w 1255131"/>
              <a:gd name="connsiteY4" fmla="*/ 103486 h 6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131" h="664679">
                <a:moveTo>
                  <a:pt x="0" y="664679"/>
                </a:moveTo>
                <a:cubicBezTo>
                  <a:pt x="79984" y="535457"/>
                  <a:pt x="159968" y="406236"/>
                  <a:pt x="265793" y="310242"/>
                </a:cubicBezTo>
                <a:cubicBezTo>
                  <a:pt x="371618" y="214248"/>
                  <a:pt x="494670" y="140407"/>
                  <a:pt x="634949" y="88718"/>
                </a:cubicBezTo>
                <a:cubicBezTo>
                  <a:pt x="775228" y="37029"/>
                  <a:pt x="1004105" y="-2352"/>
                  <a:pt x="1107469" y="109"/>
                </a:cubicBezTo>
                <a:cubicBezTo>
                  <a:pt x="1210833" y="2570"/>
                  <a:pt x="1208371" y="81334"/>
                  <a:pt x="1255131" y="103486"/>
                </a:cubicBezTo>
              </a:path>
            </a:pathLst>
          </a:cu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7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2.5D Case Study - 1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68" y="1041174"/>
            <a:ext cx="8350732" cy="5456849"/>
          </a:xfrm>
        </p:spPr>
        <p:txBody>
          <a:bodyPr>
            <a:normAutofit/>
          </a:bodyPr>
          <a:lstStyle/>
          <a:p>
            <a:r>
              <a:rPr lang="en-US" dirty="0" smtClean="0"/>
              <a:t>Channel model</a:t>
            </a:r>
          </a:p>
          <a:p>
            <a:pPr lvl="1"/>
            <a:r>
              <a:rPr lang="en-US" dirty="0" smtClean="0"/>
              <a:t>TSV modeling (</a:t>
            </a:r>
            <a:r>
              <a:rPr lang="en-US" sz="1400" dirty="0" smtClean="0"/>
              <a:t>Done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Trace modeling (</a:t>
            </a:r>
            <a:r>
              <a:rPr lang="en-US" dirty="0" err="1" smtClean="0"/>
              <a:t>Siming</a:t>
            </a:r>
            <a:r>
              <a:rPr lang="en-US" dirty="0" smtClean="0"/>
              <a:t>, Wei)</a:t>
            </a:r>
          </a:p>
          <a:p>
            <a:pPr lvl="1"/>
            <a:r>
              <a:rPr lang="en-US" dirty="0" err="1" smtClean="0"/>
              <a:t>Microbump</a:t>
            </a:r>
            <a:r>
              <a:rPr lang="en-US" dirty="0" smtClean="0"/>
              <a:t> modeling (</a:t>
            </a:r>
            <a:r>
              <a:rPr lang="en-US" sz="1400" dirty="0" smtClean="0"/>
              <a:t>existing one?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Test-chip and measurement (</a:t>
            </a:r>
            <a:r>
              <a:rPr lang="en-US" dirty="0" err="1" smtClean="0"/>
              <a:t>Siming</a:t>
            </a:r>
            <a:r>
              <a:rPr lang="en-US" dirty="0" smtClean="0"/>
              <a:t>, Wei)</a:t>
            </a:r>
            <a:endParaRPr lang="en-US" dirty="0"/>
          </a:p>
          <a:p>
            <a:r>
              <a:rPr lang="en-US" dirty="0" smtClean="0"/>
              <a:t>Driver and termination model</a:t>
            </a:r>
          </a:p>
          <a:p>
            <a:pPr lvl="1"/>
            <a:r>
              <a:rPr lang="en-US" dirty="0" smtClean="0"/>
              <a:t>SPICE transistor-level model (</a:t>
            </a:r>
            <a:r>
              <a:rPr lang="en-US" sz="1200" dirty="0" smtClean="0"/>
              <a:t>from Cisco?</a:t>
            </a:r>
            <a:r>
              <a:rPr lang="en-US" dirty="0" smtClean="0"/>
              <a:t>)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Feng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Abstract model with ideal switch and RC networks (</a:t>
            </a:r>
            <a:r>
              <a:rPr lang="en-US" dirty="0" err="1" smtClean="0">
                <a:solidFill>
                  <a:srgbClr val="005600"/>
                </a:solidFill>
              </a:rPr>
              <a:t>Feng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Performance estimation</a:t>
            </a:r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GUI with one-click automatic flow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Yubo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</a:t>
            </a:r>
            <a:r>
              <a:rPr lang="en-US" dirty="0" smtClean="0"/>
              <a:t>ith SPICE simulation</a:t>
            </a:r>
          </a:p>
          <a:p>
            <a:pPr lvl="3"/>
            <a:r>
              <a:rPr lang="en-US" dirty="0"/>
              <a:t>E</a:t>
            </a:r>
            <a:r>
              <a:rPr lang="en-US" dirty="0" smtClean="0"/>
              <a:t>xtract jitter/noise/power from simulation results</a:t>
            </a:r>
          </a:p>
          <a:p>
            <a:pPr lvl="2"/>
            <a:r>
              <a:rPr lang="en-US" dirty="0" smtClean="0"/>
              <a:t>Without SPICE simulation</a:t>
            </a:r>
          </a:p>
          <a:p>
            <a:pPr lvl="3"/>
            <a:r>
              <a:rPr lang="en-US" dirty="0" smtClean="0"/>
              <a:t>Estimate jitter/noise/power directly from [RLGC]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8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 Models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97497"/>
              </p:ext>
            </p:extLst>
          </p:nvPr>
        </p:nvGraphicFramePr>
        <p:xfrm>
          <a:off x="575884" y="1588988"/>
          <a:ext cx="8112567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860"/>
                <a:gridCol w="1904846"/>
                <a:gridCol w="1875314"/>
                <a:gridCol w="17335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DDR3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dirty="0" smtClean="0"/>
                        <a:t>ide 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dirty="0" smtClean="0"/>
                        <a:t>upported data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r>
                        <a:rPr lang="en-US" dirty="0" smtClean="0"/>
                        <a:t>p to 4GHz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10GHz, 16GHz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250MHz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DD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dirty="0" smtClean="0"/>
                        <a:t>elay variation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Jitter (timing</a:t>
                      </a:r>
                      <a:r>
                        <a:rPr lang="en-US" baseline="0" dirty="0" smtClean="0"/>
                        <a:t> window)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dirty="0" smtClean="0"/>
                        <a:t>atched 50ohm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Matched 50ohm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dirty="0" smtClean="0"/>
                        <a:t>ower</a:t>
                      </a:r>
                      <a:r>
                        <a:rPr lang="en-US" baseline="0" dirty="0" smtClean="0"/>
                        <a:t> per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Schematic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15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altLang="zh-TW" sz="4000">
                <a:latin typeface="Arial" charset="0"/>
                <a:ea typeface="PMingLiU" charset="0"/>
                <a:cs typeface="PMingLiU" charset="0"/>
              </a:rPr>
              <a:t>Channel Response</a:t>
            </a:r>
            <a:endParaRPr lang="en-US" sz="3200" i="1">
              <a:latin typeface="Arial" charset="0"/>
              <a:ea typeface="PMingLiU" charset="0"/>
              <a:cs typeface="PMingLiU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1143000"/>
            <a:ext cx="5257800" cy="5311775"/>
          </a:xfrm>
        </p:spPr>
        <p:txBody>
          <a:bodyPr>
            <a:normAutofit/>
          </a:bodyPr>
          <a:lstStyle/>
          <a:p>
            <a:pPr lvl="1"/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Response </a:t>
            </a:r>
            <a:r>
              <a:rPr lang="en-US" altLang="zh-TW" i="1" dirty="0">
                <a:latin typeface="Arial" charset="0"/>
                <a:ea typeface="PMingLiU" charset="0"/>
                <a:cs typeface="PMingLiU" charset="0"/>
              </a:rPr>
              <a:t>p(t)</a:t>
            </a:r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 for NRZ symbol</a:t>
            </a:r>
          </a:p>
          <a:p>
            <a:pPr lvl="2"/>
            <a:r>
              <a:rPr lang="en-US" altLang="zh-TW" sz="1600" i="1" dirty="0">
                <a:latin typeface="Arial" charset="0"/>
                <a:ea typeface="PMingLiU" charset="0"/>
                <a:cs typeface="PMingLiU" charset="0"/>
              </a:rPr>
              <a:t>s(t):</a:t>
            </a:r>
            <a:r>
              <a:rPr lang="en-US" altLang="zh-TW" i="1" dirty="0">
                <a:latin typeface="Arial" charset="0"/>
                <a:ea typeface="PMingLiU" charset="0"/>
                <a:cs typeface="PMingLiU" charset="0"/>
              </a:rPr>
              <a:t> step response</a:t>
            </a:r>
          </a:p>
          <a:p>
            <a:pPr lvl="2"/>
            <a:endParaRPr lang="en-US" altLang="zh-TW" i="1" dirty="0">
              <a:latin typeface="Arial" charset="0"/>
              <a:ea typeface="PMingLiU" charset="0"/>
              <a:cs typeface="PMingLiU" charset="0"/>
            </a:endParaRPr>
          </a:p>
          <a:p>
            <a:pPr lvl="2"/>
            <a:endParaRPr lang="en-US" altLang="zh-TW" i="1" dirty="0">
              <a:latin typeface="Arial" charset="0"/>
              <a:ea typeface="PMingLiU" charset="0"/>
              <a:cs typeface="PMingLiU" charset="0"/>
            </a:endParaRPr>
          </a:p>
          <a:p>
            <a:pPr lvl="1"/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Differential </a:t>
            </a:r>
            <a:r>
              <a:rPr lang="en-US" altLang="zh-TW" dirty="0" err="1">
                <a:latin typeface="Arial" charset="0"/>
                <a:ea typeface="PMingLiU" charset="0"/>
                <a:cs typeface="PMingLiU" charset="0"/>
              </a:rPr>
              <a:t>microstrip</a:t>
            </a:r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 line</a:t>
            </a:r>
          </a:p>
          <a:p>
            <a:pPr lvl="2"/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Extract R, </a:t>
            </a:r>
            <a:r>
              <a:rPr lang="en-US" altLang="zh-TW" dirty="0" smtClean="0">
                <a:latin typeface="Arial" charset="0"/>
                <a:ea typeface="PMingLiU" charset="0"/>
                <a:cs typeface="PMingLiU" charset="0"/>
              </a:rPr>
              <a:t>L, G, C</a:t>
            </a:r>
            <a:endParaRPr lang="en-US" altLang="zh-TW" dirty="0">
              <a:latin typeface="Arial" charset="0"/>
              <a:ea typeface="PMingLiU" charset="0"/>
              <a:cs typeface="PMingLiU" charset="0"/>
            </a:endParaRPr>
          </a:p>
          <a:p>
            <a:pPr lvl="2"/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Per-unit-length RLGC matrix</a:t>
            </a:r>
          </a:p>
          <a:p>
            <a:pPr lvl="2"/>
            <a:endParaRPr lang="en-US" altLang="zh-TW" dirty="0">
              <a:latin typeface="Arial" charset="0"/>
              <a:ea typeface="PMingLiU" charset="0"/>
              <a:cs typeface="PMingLiU" charset="0"/>
            </a:endParaRPr>
          </a:p>
          <a:p>
            <a:pPr lvl="2"/>
            <a:endParaRPr lang="en-US" altLang="zh-TW" dirty="0">
              <a:latin typeface="Arial" charset="0"/>
              <a:ea typeface="PMingLiU" charset="0"/>
              <a:cs typeface="PMingLiU" charset="0"/>
            </a:endParaRPr>
          </a:p>
          <a:p>
            <a:pPr lvl="2"/>
            <a:endParaRPr lang="en-US" altLang="zh-TW" dirty="0">
              <a:latin typeface="Arial" charset="0"/>
              <a:ea typeface="PMingLiU" charset="0"/>
              <a:cs typeface="PMingLiU" charset="0"/>
            </a:endParaRPr>
          </a:p>
          <a:p>
            <a:pPr lvl="2"/>
            <a:endParaRPr lang="en-US" altLang="zh-TW" dirty="0">
              <a:latin typeface="Arial" charset="0"/>
              <a:ea typeface="PMingLiU" charset="0"/>
              <a:cs typeface="PMingLiU" charset="0"/>
            </a:endParaRPr>
          </a:p>
          <a:p>
            <a:pPr lvl="1"/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Solve the multi-conductor distributed transmission line equations</a:t>
            </a:r>
          </a:p>
          <a:p>
            <a:pPr lvl="2"/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Here we have a two-conductor special case</a:t>
            </a:r>
          </a:p>
          <a:p>
            <a:pPr lvl="2"/>
            <a:r>
              <a:rPr lang="en-US" altLang="zh-TW" sz="1600" i="1" dirty="0">
                <a:latin typeface="Arial" charset="0"/>
                <a:ea typeface="PMingLiU" charset="0"/>
                <a:cs typeface="PMingLiU" charset="0"/>
              </a:rPr>
              <a:t>H(s):</a:t>
            </a:r>
            <a:r>
              <a:rPr lang="en-US" altLang="zh-TW" dirty="0">
                <a:latin typeface="Arial" charset="0"/>
                <a:ea typeface="PMingLiU" charset="0"/>
                <a:cs typeface="PMingLiU" charset="0"/>
              </a:rPr>
              <a:t> frequency response</a:t>
            </a:r>
          </a:p>
          <a:p>
            <a:pPr lvl="1"/>
            <a:endParaRPr lang="en-US" dirty="0">
              <a:latin typeface="Arial" charset="0"/>
              <a:ea typeface="PMingLiU" charset="0"/>
              <a:cs typeface="PMingLiU" charset="0"/>
            </a:endParaRPr>
          </a:p>
        </p:txBody>
      </p:sp>
      <p:graphicFrame>
        <p:nvGraphicFramePr>
          <p:cNvPr id="54287" name="Object 1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05400" y="1066800"/>
          <a:ext cx="38100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Visio" r:id="rId3" imgW="4980432" imgH="1216914" progId="Visio.Drawing.11">
                  <p:embed/>
                </p:oleObj>
              </mc:Choice>
              <mc:Fallback>
                <p:oleObj name="Visio" r:id="rId3" imgW="4980432" imgH="121691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066800"/>
                        <a:ext cx="3810000" cy="931863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35488" y="4364038"/>
          <a:ext cx="4076700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Visio" r:id="rId5" imgW="4888230" imgH="1896999" progId="Visio.Drawing.11">
                  <p:embed/>
                </p:oleObj>
              </mc:Choice>
              <mc:Fallback>
                <p:oleObj name="Visio" r:id="rId5" imgW="4888230" imgH="189699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488" y="4364038"/>
                        <a:ext cx="4076700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800"/>
            <a:ext cx="325755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6629400" y="1066800"/>
            <a:ext cx="990600" cy="914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7086600" y="1905000"/>
            <a:ext cx="304800" cy="609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4572000" y="1600200"/>
          <a:ext cx="81756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Visio" r:id="rId8" imgW="1427607" imgH="513207" progId="Visio.Drawing.11">
                  <p:embed/>
                </p:oleObj>
              </mc:Choice>
              <mc:Fallback>
                <p:oleObj name="Visio" r:id="rId8" imgW="1427607" imgH="513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81756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1143000" y="1828800"/>
          <a:ext cx="27432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Equation" r:id="rId10" imgW="1498320" imgH="215640" progId="Equation.3">
                  <p:embed/>
                </p:oleObj>
              </mc:Choice>
              <mc:Fallback>
                <p:oleObj name="Equation" r:id="rId10" imgW="1498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27432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91" name="Picture 1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24200"/>
            <a:ext cx="31813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54292" name="Object 20"/>
          <p:cNvGraphicFramePr>
            <a:graphicFrameLocks noChangeAspect="1"/>
          </p:cNvGraphicFramePr>
          <p:nvPr/>
        </p:nvGraphicFramePr>
        <p:xfrm>
          <a:off x="1143000" y="5562600"/>
          <a:ext cx="2895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Equation" r:id="rId13" imgW="1917360" imgH="317160" progId="Equation.3">
                  <p:embed/>
                </p:oleObj>
              </mc:Choice>
              <mc:Fallback>
                <p:oleObj name="Equation" r:id="rId13" imgW="1917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62600"/>
                        <a:ext cx="2895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3" name="Object 21"/>
          <p:cNvGraphicFramePr>
            <a:graphicFrameLocks noChangeAspect="1"/>
          </p:cNvGraphicFramePr>
          <p:nvPr/>
        </p:nvGraphicFramePr>
        <p:xfrm>
          <a:off x="1752600" y="6019800"/>
          <a:ext cx="2590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Equation" r:id="rId15" imgW="1612800" imgH="304560" progId="Equation.3">
                  <p:embed/>
                </p:oleObj>
              </mc:Choice>
              <mc:Fallback>
                <p:oleObj name="Equation" r:id="rId15" imgW="16128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019800"/>
                        <a:ext cx="25908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990600" y="6172200"/>
            <a:ext cx="7366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i="1"/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151388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altLang="zh-TW" sz="4000">
                <a:latin typeface="Arial" charset="0"/>
                <a:ea typeface="PMingLiU" charset="0"/>
                <a:cs typeface="PMingLiU" charset="0"/>
              </a:rPr>
              <a:t>Channel Response (cont’d)</a:t>
            </a:r>
            <a:endParaRPr lang="en-US" sz="4000">
              <a:latin typeface="Arial" charset="0"/>
              <a:ea typeface="PMingLiU" charset="0"/>
              <a:cs typeface="PMingLiU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388" y="1133475"/>
            <a:ext cx="8380412" cy="5311775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Frequency response compared to SPICE</a:t>
            </a:r>
          </a:p>
          <a:p>
            <a:pPr lvl="1"/>
            <a:endParaRPr lang="en-US" sz="18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Pole-residue approximation</a:t>
            </a:r>
          </a:p>
          <a:p>
            <a:endParaRPr lang="en-US" sz="200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 sz="2000">
              <a:latin typeface="Arial" charset="0"/>
            </a:endParaRPr>
          </a:p>
        </p:txBody>
      </p:sp>
      <p:graphicFrame>
        <p:nvGraphicFramePr>
          <p:cNvPr id="57352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1220788" y="4114800"/>
          <a:ext cx="2281237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3" imgW="1498320" imgH="215640" progId="Equation.3">
                  <p:embed/>
                </p:oleObj>
              </mc:Choice>
              <mc:Fallback>
                <p:oleObj name="Equation" r:id="rId3" imgW="1498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4114800"/>
                        <a:ext cx="2281237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3276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32194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19050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3810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735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800600"/>
            <a:ext cx="44291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334000" y="5181600"/>
            <a:ext cx="966788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SPICE</a:t>
            </a:r>
          </a:p>
        </p:txBody>
      </p:sp>
    </p:spTree>
    <p:extLst>
      <p:ext uri="{BB962C8B-B14F-4D97-AF65-F5344CB8AC3E}">
        <p14:creationId xmlns:p14="http://schemas.microsoft.com/office/powerpoint/2010/main" val="261797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013" y="8810"/>
            <a:ext cx="8229600" cy="1143000"/>
          </a:xfrm>
        </p:spPr>
        <p:txBody>
          <a:bodyPr/>
          <a:lstStyle/>
          <a:p>
            <a:r>
              <a:rPr lang="en-US" altLang="zh-TW" sz="4000" dirty="0">
                <a:latin typeface="Arial" charset="0"/>
                <a:ea typeface="PMingLiU" charset="0"/>
                <a:cs typeface="PMingLiU" charset="0"/>
              </a:rPr>
              <a:t>Pre-emphasis Filter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33475"/>
            <a:ext cx="4341813" cy="5311775"/>
          </a:xfrm>
        </p:spPr>
        <p:txBody>
          <a:bodyPr/>
          <a:lstStyle/>
          <a:p>
            <a:r>
              <a:rPr lang="en-US" altLang="zh-TW" sz="2400">
                <a:latin typeface="Arial" charset="0"/>
                <a:ea typeface="PMingLiU" charset="0"/>
                <a:cs typeface="PMingLiU" charset="0"/>
              </a:rPr>
              <a:t>Pre-emphasis filter</a:t>
            </a:r>
          </a:p>
          <a:p>
            <a:pPr lvl="1"/>
            <a:r>
              <a:rPr lang="en-US" altLang="zh-TW" sz="1800">
                <a:latin typeface="Arial" charset="0"/>
                <a:ea typeface="PMingLiU" charset="0"/>
                <a:cs typeface="PMingLiU" charset="0"/>
              </a:rPr>
              <a:t>Pre-filter the pulse with the inverse of the channel</a:t>
            </a:r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endParaRPr lang="en-US" altLang="zh-TW" sz="2400">
              <a:latin typeface="Arial" charset="0"/>
              <a:ea typeface="PMingLiU" charset="0"/>
              <a:cs typeface="PMingLiU" charset="0"/>
            </a:endParaRPr>
          </a:p>
          <a:p>
            <a:pPr lvl="1"/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pPr lvl="1"/>
            <a:r>
              <a:rPr lang="en-US" altLang="zh-TW" i="1">
                <a:latin typeface="Arial" charset="0"/>
                <a:ea typeface="PMingLiU" charset="0"/>
                <a:cs typeface="PMingLiU" charset="0"/>
              </a:rPr>
              <a:t>a</a:t>
            </a:r>
            <a:r>
              <a:rPr lang="en-US" altLang="zh-TW" i="1" baseline="-25000">
                <a:latin typeface="Arial" charset="0"/>
                <a:ea typeface="PMingLiU" charset="0"/>
                <a:cs typeface="PMingLiU" charset="0"/>
              </a:rPr>
              <a:t>i</a:t>
            </a: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: input symbol </a:t>
            </a:r>
          </a:p>
          <a:p>
            <a:pPr lvl="1"/>
            <a:r>
              <a:rPr lang="en-US" altLang="zh-TW" i="1">
                <a:latin typeface="Arial" charset="0"/>
                <a:ea typeface="PMingLiU" charset="0"/>
                <a:cs typeface="PMingLiU" charset="0"/>
              </a:rPr>
              <a:t>b</a:t>
            </a:r>
            <a:r>
              <a:rPr lang="en-US" altLang="zh-TW" i="1" baseline="-25000">
                <a:latin typeface="Arial" charset="0"/>
                <a:ea typeface="PMingLiU" charset="0"/>
                <a:cs typeface="PMingLiU" charset="0"/>
              </a:rPr>
              <a:t>i</a:t>
            </a: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: transmitter output</a:t>
            </a:r>
          </a:p>
          <a:p>
            <a:pPr lvl="1"/>
            <a:r>
              <a:rPr lang="en-US" altLang="zh-TW" i="1">
                <a:latin typeface="Arial" charset="0"/>
                <a:ea typeface="PMingLiU" charset="0"/>
                <a:cs typeface="PMingLiU" charset="0"/>
              </a:rPr>
              <a:t>W</a:t>
            </a:r>
            <a:r>
              <a:rPr lang="en-US" altLang="zh-TW" i="1" baseline="-25000">
                <a:latin typeface="Arial" charset="0"/>
                <a:ea typeface="PMingLiU" charset="0"/>
                <a:cs typeface="PMingLiU" charset="0"/>
              </a:rPr>
              <a:t>j</a:t>
            </a: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: filter coefficient</a:t>
            </a:r>
          </a:p>
          <a:p>
            <a:pPr lvl="1"/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r>
              <a:rPr lang="en-US" altLang="zh-TW" sz="2400">
                <a:latin typeface="Arial" charset="0"/>
                <a:ea typeface="PMingLiU" charset="0"/>
                <a:cs typeface="PMingLiU" charset="0"/>
              </a:rPr>
              <a:t>At receiver end</a:t>
            </a:r>
          </a:p>
          <a:p>
            <a:endParaRPr lang="en-US" altLang="zh-TW">
              <a:latin typeface="Arial" charset="0"/>
              <a:ea typeface="PMingLiU" charset="0"/>
              <a:cs typeface="PMingLiU" charset="0"/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067300" y="4800600"/>
          <a:ext cx="40767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Visio" r:id="rId3" imgW="10088118" imgH="4040124" progId="Visio.Drawing.11">
                  <p:embed/>
                </p:oleObj>
              </mc:Choice>
              <mc:Fallback>
                <p:oleObj name="Visio" r:id="rId3" imgW="10088118" imgH="404012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4800600"/>
                        <a:ext cx="4076700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410200" y="4513263"/>
            <a:ext cx="254000" cy="2111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4495800" y="3440113"/>
          <a:ext cx="4370388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Visio" r:id="rId5" imgW="5894832" imgH="1216914" progId="Visio.Drawing.11">
                  <p:embed/>
                </p:oleObj>
              </mc:Choice>
              <mc:Fallback>
                <p:oleObj name="Visio" r:id="rId5" imgW="5894832" imgH="121691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40113"/>
                        <a:ext cx="4370388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876800" y="3429000"/>
            <a:ext cx="762000" cy="10668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199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22383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200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1066800"/>
            <a:ext cx="22288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42002" name="Object 47"/>
          <p:cNvGraphicFramePr>
            <a:graphicFrameLocks noChangeAspect="1"/>
          </p:cNvGraphicFramePr>
          <p:nvPr/>
        </p:nvGraphicFramePr>
        <p:xfrm>
          <a:off x="1143000" y="4953000"/>
          <a:ext cx="27352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9" imgW="1269720" imgH="342720" progId="Equation.3">
                  <p:embed/>
                </p:oleObj>
              </mc:Choice>
              <mc:Fallback>
                <p:oleObj name="Equation" r:id="rId9" imgW="12697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53000"/>
                        <a:ext cx="27352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3" name="Object 47"/>
          <p:cNvGraphicFramePr>
            <a:graphicFrameLocks noChangeAspect="1"/>
          </p:cNvGraphicFramePr>
          <p:nvPr/>
        </p:nvGraphicFramePr>
        <p:xfrm>
          <a:off x="1447800" y="2209800"/>
          <a:ext cx="2057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11" imgW="914400" imgH="355320" progId="Equation.3">
                  <p:embed/>
                </p:oleObj>
              </mc:Choice>
              <mc:Fallback>
                <p:oleObj name="Equation" r:id="rId11" imgW="91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2057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7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>
                <a:ea typeface="PMingLiU" pitchFamily="18" charset="-120"/>
              </a:rPr>
              <a:t>Jitter Model</a:t>
            </a:r>
          </a:p>
        </p:txBody>
      </p:sp>
      <p:sp>
        <p:nvSpPr>
          <p:cNvPr id="2066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306388" y="1133475"/>
            <a:ext cx="8305800" cy="5311775"/>
          </a:xfrm>
          <a:noFill/>
        </p:spPr>
        <p:txBody>
          <a:bodyPr>
            <a:normAutofit/>
          </a:bodyPr>
          <a:lstStyle/>
          <a:p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Timing jitter  </a:t>
            </a:r>
          </a:p>
          <a:p>
            <a:pPr lvl="1"/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Time deviation of zero-crossing</a:t>
            </a:r>
          </a:p>
          <a:p>
            <a:pPr lvl="1"/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pPr lvl="2"/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pPr lvl="1">
              <a:buFont typeface="Wingdings" charset="0"/>
              <a:buNone/>
            </a:pP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where</a:t>
            </a:r>
          </a:p>
          <a:p>
            <a:pPr lvl="1"/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pPr lvl="1"/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pPr lvl="1"/>
            <a:r>
              <a:rPr lang="en-US" altLang="zh-TW" b="1" i="1">
                <a:latin typeface="Arial" charset="0"/>
                <a:ea typeface="PMingLiU" charset="0"/>
                <a:cs typeface="PMingLiU" charset="0"/>
              </a:rPr>
              <a:t>V</a:t>
            </a:r>
            <a:r>
              <a:rPr lang="en-US" altLang="zh-TW" b="1" i="1" baseline="-25000">
                <a:latin typeface="Arial" charset="0"/>
                <a:ea typeface="PMingLiU" charset="0"/>
                <a:cs typeface="PMingLiU" charset="0"/>
              </a:rPr>
              <a:t>th</a:t>
            </a: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 defines the zero level</a:t>
            </a:r>
          </a:p>
          <a:p>
            <a:pPr lvl="1"/>
            <a:r>
              <a:rPr lang="en-US" altLang="zh-TW" b="1" i="1">
                <a:latin typeface="Arial" charset="0"/>
                <a:ea typeface="PMingLiU" charset="0"/>
                <a:cs typeface="PMingLiU" charset="0"/>
              </a:rPr>
              <a:t>t</a:t>
            </a:r>
            <a:r>
              <a:rPr lang="en-US" altLang="zh-TW" b="1" i="1" baseline="-25000">
                <a:latin typeface="Arial" charset="0"/>
                <a:ea typeface="PMingLiU" charset="0"/>
                <a:cs typeface="PMingLiU" charset="0"/>
              </a:rPr>
              <a:t>0</a:t>
            </a: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 is the crossing time without interference from other symbol or neighboring link</a:t>
            </a:r>
          </a:p>
          <a:p>
            <a:pPr lvl="1"/>
            <a:r>
              <a:rPr lang="en-US" altLang="zh-TW" b="1" i="1">
                <a:latin typeface="Arial" charset="0"/>
                <a:ea typeface="PMingLiU" charset="0"/>
                <a:cs typeface="PMingLiU" charset="0"/>
              </a:rPr>
              <a:t>t</a:t>
            </a:r>
            <a:r>
              <a:rPr lang="en-US" altLang="zh-TW" b="1" i="1" baseline="-25000">
                <a:latin typeface="Arial" charset="0"/>
                <a:ea typeface="PMingLiU" charset="0"/>
                <a:cs typeface="PMingLiU" charset="0"/>
              </a:rPr>
              <a:t>1</a:t>
            </a: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 is the actual crossing time</a:t>
            </a:r>
          </a:p>
        </p:txBody>
      </p:sp>
      <p:graphicFrame>
        <p:nvGraphicFramePr>
          <p:cNvPr id="68630" name="Object 2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57375" y="5257800"/>
          <a:ext cx="547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" name="Visio" r:id="rId3" imgW="5528310" imgH="513207" progId="Visio.Drawing.11">
                  <p:embed/>
                </p:oleObj>
              </mc:Choice>
              <mc:Fallback>
                <p:oleObj name="Visio" r:id="rId3" imgW="5528310" imgH="513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5257800"/>
                        <a:ext cx="5476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32475" y="1849438"/>
          <a:ext cx="20558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8" name="Visio" r:id="rId5" imgW="2056257" imgH="1656207" progId="Visio.Drawing.11">
                  <p:embed/>
                </p:oleObj>
              </mc:Choice>
              <mc:Fallback>
                <p:oleObj name="Visio" r:id="rId5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1849438"/>
                        <a:ext cx="20558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5908675" y="2611438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832475" y="1316038"/>
            <a:ext cx="23145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TW" b="0">
                <a:ea typeface="PMingLiU" charset="0"/>
                <a:cs typeface="PMingLiU" charset="0"/>
              </a:rPr>
              <a:t>received waveform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7966075" y="2382838"/>
            <a:ext cx="5683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TW" b="0">
                <a:ea typeface="PMingLiU" charset="0"/>
                <a:cs typeface="PMingLiU" charset="0"/>
              </a:rPr>
              <a:t>V</a:t>
            </a:r>
            <a:r>
              <a:rPr lang="en-US" altLang="zh-TW" b="0" baseline="-25000">
                <a:ea typeface="PMingLiU" charset="0"/>
                <a:cs typeface="PMingLiU" charset="0"/>
              </a:rPr>
              <a:t>th</a:t>
            </a:r>
          </a:p>
        </p:txBody>
      </p:sp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1828800" y="5257800"/>
          <a:ext cx="55419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9" name="Visio" r:id="rId7" imgW="5542407" imgH="513207" progId="Visio.Drawing.11">
                  <p:embed/>
                </p:oleObj>
              </mc:Choice>
              <mc:Fallback>
                <p:oleObj name="Visio" r:id="rId7" imgW="5542407" imgH="513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57800"/>
                        <a:ext cx="55419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7"/>
          <p:cNvGraphicFramePr>
            <a:graphicFrameLocks noChangeAspect="1"/>
          </p:cNvGraphicFramePr>
          <p:nvPr/>
        </p:nvGraphicFramePr>
        <p:xfrm>
          <a:off x="2362200" y="1905000"/>
          <a:ext cx="9144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0" name="Equation" r:id="rId9" imgW="419040" imgH="253800" progId="Equation.3">
                  <p:embed/>
                </p:oleObj>
              </mc:Choice>
              <mc:Fallback>
                <p:oleObj name="Equation" r:id="rId9" imgW="419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9144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3276600" y="6019800"/>
            <a:ext cx="15938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TW" b="0">
                <a:ea typeface="PMingLiU" charset="0"/>
                <a:cs typeface="PMingLiU" charset="0"/>
              </a:rPr>
              <a:t>input pattern</a:t>
            </a:r>
          </a:p>
        </p:txBody>
      </p:sp>
      <p:graphicFrame>
        <p:nvGraphicFramePr>
          <p:cNvPr id="68632" name="Object 24"/>
          <p:cNvGraphicFramePr>
            <a:graphicFrameLocks noChangeAspect="1"/>
          </p:cNvGraphicFramePr>
          <p:nvPr/>
        </p:nvGraphicFramePr>
        <p:xfrm>
          <a:off x="1824038" y="5257800"/>
          <a:ext cx="55419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1" name="Visio" r:id="rId11" imgW="5542407" imgH="513207" progId="Visio.Drawing.11">
                  <p:embed/>
                </p:oleObj>
              </mc:Choice>
              <mc:Fallback>
                <p:oleObj name="Visio" r:id="rId11" imgW="5542407" imgH="513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257800"/>
                        <a:ext cx="554196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3" name="Object 25"/>
          <p:cNvGraphicFramePr>
            <a:graphicFrameLocks noChangeAspect="1"/>
          </p:cNvGraphicFramePr>
          <p:nvPr/>
        </p:nvGraphicFramePr>
        <p:xfrm>
          <a:off x="1824038" y="5257800"/>
          <a:ext cx="55419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2" name="Visio" r:id="rId13" imgW="5542407" imgH="513207" progId="Visio.Drawing.11">
                  <p:embed/>
                </p:oleObj>
              </mc:Choice>
              <mc:Fallback>
                <p:oleObj name="Visio" r:id="rId13" imgW="5542407" imgH="513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257800"/>
                        <a:ext cx="554196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6781800" y="3429000"/>
            <a:ext cx="4921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TW" b="0">
                <a:ea typeface="PMingLiU" charset="0"/>
                <a:cs typeface="PMingLiU" charset="0"/>
              </a:rPr>
              <a:t>t</a:t>
            </a:r>
            <a:r>
              <a:rPr lang="en-US" altLang="zh-TW" b="0" baseline="-25000">
                <a:ea typeface="PMingLiU" charset="0"/>
                <a:cs typeface="PMingLiU" charset="0"/>
              </a:rPr>
              <a:t>0</a:t>
            </a:r>
          </a:p>
        </p:txBody>
      </p:sp>
      <p:sp>
        <p:nvSpPr>
          <p:cNvPr id="68635" name="Line 27"/>
          <p:cNvSpPr>
            <a:spLocks noChangeShapeType="1"/>
          </p:cNvSpPr>
          <p:nvPr/>
        </p:nvSpPr>
        <p:spPr bwMode="auto">
          <a:xfrm>
            <a:off x="6934200" y="2667000"/>
            <a:ext cx="0" cy="685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8636" name="Object 28"/>
          <p:cNvGraphicFramePr>
            <a:graphicFrameLocks noChangeAspect="1"/>
          </p:cNvGraphicFramePr>
          <p:nvPr/>
        </p:nvGraphicFramePr>
        <p:xfrm>
          <a:off x="6097588" y="1828800"/>
          <a:ext cx="2055812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3" name="Visio" r:id="rId15" imgW="2056257" imgH="1656207" progId="Visio.Drawing.11">
                  <p:embed/>
                </p:oleObj>
              </mc:Choice>
              <mc:Fallback>
                <p:oleObj name="Visio" r:id="rId15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8" y="1828800"/>
                        <a:ext cx="2055812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7" name="Object 29"/>
          <p:cNvGraphicFramePr>
            <a:graphicFrameLocks noChangeAspect="1"/>
          </p:cNvGraphicFramePr>
          <p:nvPr/>
        </p:nvGraphicFramePr>
        <p:xfrm>
          <a:off x="6172200" y="1849438"/>
          <a:ext cx="20558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4" name="Visio" r:id="rId17" imgW="2056257" imgH="1656207" progId="Visio.Drawing.11">
                  <p:embed/>
                </p:oleObj>
              </mc:Choice>
              <mc:Fallback>
                <p:oleObj name="Visio" r:id="rId17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849438"/>
                        <a:ext cx="20558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8" name="Object 30"/>
          <p:cNvGraphicFramePr>
            <a:graphicFrameLocks noChangeAspect="1"/>
          </p:cNvGraphicFramePr>
          <p:nvPr/>
        </p:nvGraphicFramePr>
        <p:xfrm>
          <a:off x="5562600" y="1849438"/>
          <a:ext cx="20558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5" name="Visio" r:id="rId18" imgW="2056257" imgH="1656207" progId="Visio.Drawing.11">
                  <p:embed/>
                </p:oleObj>
              </mc:Choice>
              <mc:Fallback>
                <p:oleObj name="Visio" r:id="rId18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49438"/>
                        <a:ext cx="20558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9" name="Object 31"/>
          <p:cNvGraphicFramePr>
            <a:graphicFrameLocks noChangeAspect="1"/>
          </p:cNvGraphicFramePr>
          <p:nvPr/>
        </p:nvGraphicFramePr>
        <p:xfrm>
          <a:off x="5334000" y="1849438"/>
          <a:ext cx="20558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6" name="Visio" r:id="rId19" imgW="2056257" imgH="1656207" progId="Visio.Drawing.11">
                  <p:embed/>
                </p:oleObj>
              </mc:Choice>
              <mc:Fallback>
                <p:oleObj name="Visio" r:id="rId19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849438"/>
                        <a:ext cx="20558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40" name="Object 32"/>
          <p:cNvGraphicFramePr>
            <a:graphicFrameLocks noChangeAspect="1"/>
          </p:cNvGraphicFramePr>
          <p:nvPr/>
        </p:nvGraphicFramePr>
        <p:xfrm>
          <a:off x="5486400" y="1849438"/>
          <a:ext cx="20558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7" name="Visio" r:id="rId20" imgW="2056257" imgH="1656207" progId="Visio.Drawing.11">
                  <p:embed/>
                </p:oleObj>
              </mc:Choice>
              <mc:Fallback>
                <p:oleObj name="Visio" r:id="rId20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849438"/>
                        <a:ext cx="20558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41" name="Object 33"/>
          <p:cNvGraphicFramePr>
            <a:graphicFrameLocks noChangeAspect="1"/>
          </p:cNvGraphicFramePr>
          <p:nvPr/>
        </p:nvGraphicFramePr>
        <p:xfrm>
          <a:off x="5945188" y="1828800"/>
          <a:ext cx="2055812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8" name="Visio" r:id="rId21" imgW="2056257" imgH="1656207" progId="Visio.Drawing.11">
                  <p:embed/>
                </p:oleObj>
              </mc:Choice>
              <mc:Fallback>
                <p:oleObj name="Visio" r:id="rId21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1828800"/>
                        <a:ext cx="2055812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42" name="Object 34"/>
          <p:cNvGraphicFramePr>
            <a:graphicFrameLocks noChangeAspect="1"/>
          </p:cNvGraphicFramePr>
          <p:nvPr/>
        </p:nvGraphicFramePr>
        <p:xfrm>
          <a:off x="5716588" y="1828800"/>
          <a:ext cx="2055812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9" name="Visio" r:id="rId22" imgW="2056257" imgH="1656207" progId="Visio.Drawing.11">
                  <p:embed/>
                </p:oleObj>
              </mc:Choice>
              <mc:Fallback>
                <p:oleObj name="Visio" r:id="rId22" imgW="2056257" imgH="16562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828800"/>
                        <a:ext cx="2055812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115175" y="2628900"/>
            <a:ext cx="492125" cy="1150938"/>
            <a:chOff x="4608" y="1656"/>
            <a:chExt cx="310" cy="725"/>
          </a:xfrm>
        </p:grpSpPr>
        <p:sp>
          <p:nvSpPr>
            <p:cNvPr id="2081" name="Text Box 36"/>
            <p:cNvSpPr txBox="1">
              <a:spLocks noChangeArrowheads="1"/>
            </p:cNvSpPr>
            <p:nvPr/>
          </p:nvSpPr>
          <p:spPr bwMode="auto">
            <a:xfrm>
              <a:off x="4608" y="2160"/>
              <a:ext cx="31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TW" b="0">
                  <a:solidFill>
                    <a:schemeClr val="tx2"/>
                  </a:solidFill>
                  <a:ea typeface="PMingLiU" charset="0"/>
                  <a:cs typeface="PMingLiU" charset="0"/>
                </a:rPr>
                <a:t>t</a:t>
              </a:r>
              <a:r>
                <a:rPr lang="en-US" altLang="zh-TW" b="0" baseline="-25000">
                  <a:solidFill>
                    <a:schemeClr val="tx2"/>
                  </a:solidFill>
                  <a:ea typeface="PMingLiU" charset="0"/>
                  <a:cs typeface="PMingLiU" charset="0"/>
                </a:rPr>
                <a:t>1</a:t>
              </a:r>
            </a:p>
          </p:txBody>
        </p:sp>
        <p:sp>
          <p:nvSpPr>
            <p:cNvPr id="2082" name="Line 37"/>
            <p:cNvSpPr>
              <a:spLocks noChangeShapeType="1"/>
            </p:cNvSpPr>
            <p:nvPr/>
          </p:nvSpPr>
          <p:spPr bwMode="auto">
            <a:xfrm>
              <a:off x="4674" y="1656"/>
              <a:ext cx="0" cy="432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510338" y="2659063"/>
            <a:ext cx="492125" cy="1150937"/>
            <a:chOff x="4608" y="1656"/>
            <a:chExt cx="310" cy="725"/>
          </a:xfrm>
        </p:grpSpPr>
        <p:sp>
          <p:nvSpPr>
            <p:cNvPr id="2079" name="Text Box 40"/>
            <p:cNvSpPr txBox="1">
              <a:spLocks noChangeArrowheads="1"/>
            </p:cNvSpPr>
            <p:nvPr/>
          </p:nvSpPr>
          <p:spPr bwMode="auto">
            <a:xfrm>
              <a:off x="4608" y="2160"/>
              <a:ext cx="31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TW" b="0">
                  <a:solidFill>
                    <a:schemeClr val="tx2"/>
                  </a:solidFill>
                  <a:ea typeface="PMingLiU" charset="0"/>
                  <a:cs typeface="PMingLiU" charset="0"/>
                </a:rPr>
                <a:t>t</a:t>
              </a:r>
              <a:r>
                <a:rPr lang="en-US" altLang="zh-TW" b="0" baseline="-25000">
                  <a:solidFill>
                    <a:schemeClr val="tx2"/>
                  </a:solidFill>
                  <a:ea typeface="PMingLiU" charset="0"/>
                  <a:cs typeface="PMingLiU" charset="0"/>
                </a:rPr>
                <a:t>1</a:t>
              </a:r>
            </a:p>
          </p:txBody>
        </p:sp>
        <p:sp>
          <p:nvSpPr>
            <p:cNvPr id="2080" name="Line 41"/>
            <p:cNvSpPr>
              <a:spLocks noChangeShapeType="1"/>
            </p:cNvSpPr>
            <p:nvPr/>
          </p:nvSpPr>
          <p:spPr bwMode="auto">
            <a:xfrm>
              <a:off x="4674" y="1656"/>
              <a:ext cx="0" cy="432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6337300" y="2659063"/>
            <a:ext cx="492125" cy="1150937"/>
            <a:chOff x="4608" y="1656"/>
            <a:chExt cx="310" cy="725"/>
          </a:xfrm>
        </p:grpSpPr>
        <p:sp>
          <p:nvSpPr>
            <p:cNvPr id="2077" name="Text Box 43"/>
            <p:cNvSpPr txBox="1">
              <a:spLocks noChangeArrowheads="1"/>
            </p:cNvSpPr>
            <p:nvPr/>
          </p:nvSpPr>
          <p:spPr bwMode="auto">
            <a:xfrm>
              <a:off x="4608" y="2160"/>
              <a:ext cx="31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TW" b="0">
                  <a:solidFill>
                    <a:schemeClr val="tx2"/>
                  </a:solidFill>
                  <a:ea typeface="PMingLiU" charset="0"/>
                  <a:cs typeface="PMingLiU" charset="0"/>
                </a:rPr>
                <a:t>t</a:t>
              </a:r>
              <a:r>
                <a:rPr lang="en-US" altLang="zh-TW" b="0" baseline="-25000">
                  <a:solidFill>
                    <a:schemeClr val="tx2"/>
                  </a:solidFill>
                  <a:ea typeface="PMingLiU" charset="0"/>
                  <a:cs typeface="PMingLiU" charset="0"/>
                </a:rPr>
                <a:t>1</a:t>
              </a:r>
            </a:p>
          </p:txBody>
        </p:sp>
        <p:sp>
          <p:nvSpPr>
            <p:cNvPr id="2078" name="Line 44"/>
            <p:cNvSpPr>
              <a:spLocks noChangeShapeType="1"/>
            </p:cNvSpPr>
            <p:nvPr/>
          </p:nvSpPr>
          <p:spPr bwMode="auto">
            <a:xfrm>
              <a:off x="4674" y="1656"/>
              <a:ext cx="0" cy="432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063" name="Object 4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0" name="Equation" r:id="rId23" imgW="914400" imgH="215640" progId="Equation.3">
                  <p:embed/>
                </p:oleObj>
              </mc:Choice>
              <mc:Fallback>
                <p:oleObj name="Equation" r:id="rId2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46"/>
          <p:cNvGraphicFramePr>
            <a:graphicFrameLocks noChangeAspect="1"/>
          </p:cNvGraphicFramePr>
          <p:nvPr/>
        </p:nvGraphicFramePr>
        <p:xfrm>
          <a:off x="1600200" y="2438400"/>
          <a:ext cx="3048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1" name="Equation" r:id="rId25" imgW="1409400" imgH="228600" progId="Equation.3">
                  <p:embed/>
                </p:oleObj>
              </mc:Choice>
              <mc:Fallback>
                <p:oleObj name="Equation" r:id="rId25" imgW="140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30480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215063" y="1752600"/>
            <a:ext cx="568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TW" b="0" i="1">
                <a:solidFill>
                  <a:schemeClr val="tx2"/>
                </a:solidFill>
                <a:ea typeface="PMingLiU" charset="0"/>
                <a:cs typeface="PMingLiU" charset="0"/>
              </a:rPr>
              <a:t>r(t)</a:t>
            </a:r>
            <a:endParaRPr lang="en-US" altLang="zh-TW" b="0" i="1" baseline="-25000">
              <a:solidFill>
                <a:schemeClr val="tx2"/>
              </a:solidFill>
              <a:ea typeface="PMingLiU" charset="0"/>
              <a:cs typeface="PMingLiU" charset="0"/>
            </a:endParaRPr>
          </a:p>
        </p:txBody>
      </p:sp>
      <p:graphicFrame>
        <p:nvGraphicFramePr>
          <p:cNvPr id="2065" name="Object 47"/>
          <p:cNvGraphicFramePr>
            <a:graphicFrameLocks noChangeAspect="1"/>
          </p:cNvGraphicFramePr>
          <p:nvPr/>
        </p:nvGraphicFramePr>
        <p:xfrm>
          <a:off x="1600200" y="2882900"/>
          <a:ext cx="35829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2" name="Equation" r:id="rId27" imgW="1663560" imgH="342720" progId="Equation.3">
                  <p:embed/>
                </p:oleObj>
              </mc:Choice>
              <mc:Fallback>
                <p:oleObj name="Equation" r:id="rId27" imgW="1663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82900"/>
                        <a:ext cx="35829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153150" y="1752600"/>
            <a:ext cx="568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TW" b="0" i="1">
                <a:ea typeface="PMingLiU" charset="0"/>
                <a:cs typeface="PMingLiU" charset="0"/>
              </a:rPr>
              <a:t>p(t)</a:t>
            </a:r>
            <a:endParaRPr lang="en-US" altLang="zh-TW" b="0" i="1" baseline="-25000">
              <a:ea typeface="PMingLiU" charset="0"/>
              <a:cs typeface="PMingLiU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5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8" grpId="0" animBg="1"/>
      <p:bldP spid="68620" grpId="0"/>
      <p:bldP spid="68621" grpId="0"/>
      <p:bldP spid="68628" grpId="0"/>
      <p:bldP spid="68634" grpId="0"/>
      <p:bldP spid="68635" grpId="0" animBg="1"/>
      <p:bldP spid="5" grpId="0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PMingLiU" pitchFamily="18" charset="-120"/>
              </a:rPr>
              <a:t>Noise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Amplitude noise</a:t>
            </a:r>
          </a:p>
          <a:p>
            <a:pPr lvl="1"/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amplitude variation at sampling time </a:t>
            </a:r>
            <a:r>
              <a:rPr lang="en-US" altLang="zh-TW" i="1">
                <a:latin typeface="Arial" charset="0"/>
                <a:ea typeface="PMingLiU" charset="0"/>
                <a:cs typeface="PMingLiU" charset="0"/>
              </a:rPr>
              <a:t>t</a:t>
            </a:r>
            <a:r>
              <a:rPr lang="en-US" altLang="zh-TW" i="1" baseline="-25000">
                <a:latin typeface="Arial" charset="0"/>
                <a:ea typeface="PMingLiU" charset="0"/>
                <a:cs typeface="PMingLiU" charset="0"/>
              </a:rPr>
              <a:t>s</a:t>
            </a:r>
          </a:p>
          <a:p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pPr lvl="2"/>
            <a:endParaRPr lang="en-US" altLang="zh-TW">
              <a:latin typeface="Arial" charset="0"/>
              <a:ea typeface="PMingLiU" charset="0"/>
              <a:cs typeface="PMingLiU" charset="0"/>
            </a:endParaRPr>
          </a:p>
          <a:p>
            <a:pPr lvl="1">
              <a:buFont typeface="Wingdings" charset="0"/>
              <a:buNone/>
            </a:pPr>
            <a:r>
              <a:rPr lang="en-US" altLang="zh-TW">
                <a:latin typeface="Arial" charset="0"/>
                <a:ea typeface="PMingLiU" charset="0"/>
                <a:cs typeface="PMingLiU" charset="0"/>
              </a:rPr>
              <a:t>where</a:t>
            </a:r>
          </a:p>
          <a:p>
            <a:pPr lvl="1"/>
            <a:endParaRPr lang="en-US" altLang="zh-TW">
              <a:latin typeface="Arial" charset="0"/>
              <a:ea typeface="PMingLiU" charset="0"/>
              <a:cs typeface="PMingLiU" charset="0"/>
            </a:endParaRPr>
          </a:p>
        </p:txBody>
      </p:sp>
      <p:pic>
        <p:nvPicPr>
          <p:cNvPr id="1331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23637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572000" y="2286000"/>
          <a:ext cx="409575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Visio" r:id="rId4" imgW="4095750" imgH="2000250" progId="Visio.Drawing.11">
                  <p:embed/>
                </p:oleObj>
              </mc:Choice>
              <mc:Fallback>
                <p:oleObj name="Visio" r:id="rId4" imgW="4095750" imgH="200025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409575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324600" y="24384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232525" y="4238625"/>
            <a:ext cx="3365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t</a:t>
            </a:r>
            <a:r>
              <a:rPr lang="en-US" b="0" baseline="-25000"/>
              <a:t>s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620000" y="2819400"/>
            <a:ext cx="5635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/>
              <a:t>p(t)</a:t>
            </a:r>
            <a:endParaRPr lang="en-US" b="0" i="1" baseline="-250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239000" y="2209800"/>
            <a:ext cx="50641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>
                <a:solidFill>
                  <a:schemeClr val="tx2"/>
                </a:solidFill>
              </a:rPr>
              <a:t>r(t)</a:t>
            </a:r>
            <a:endParaRPr lang="en-US" b="0" i="1" baseline="-25000">
              <a:solidFill>
                <a:schemeClr val="tx2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029200" y="2438400"/>
            <a:ext cx="1295400" cy="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5029200" y="26670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5029200" y="2971800"/>
            <a:ext cx="1295400" cy="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495800" y="2286000"/>
            <a:ext cx="5889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/>
              <a:t>r(t</a:t>
            </a:r>
            <a:r>
              <a:rPr lang="en-US" b="0" i="1" baseline="-25000"/>
              <a:t>s</a:t>
            </a:r>
            <a:r>
              <a:rPr lang="en-US" b="0" i="1"/>
              <a:t>)</a:t>
            </a:r>
            <a:endParaRPr lang="en-US" b="0" i="1" baseline="-25000"/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1524000" y="4495800"/>
          <a:ext cx="5541963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Visio" r:id="rId6" imgW="5542407" imgH="1427607" progId="Visio.Drawing.11">
                  <p:embed/>
                </p:oleObj>
              </mc:Choice>
              <mc:Fallback>
                <p:oleObj name="Visio" r:id="rId6" imgW="5542407" imgH="142760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5541963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445000" y="2590800"/>
            <a:ext cx="64611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/>
              <a:t>p(t</a:t>
            </a:r>
            <a:r>
              <a:rPr lang="en-US" b="0" i="1" baseline="-25000"/>
              <a:t>s</a:t>
            </a:r>
            <a:r>
              <a:rPr lang="en-US" b="0" i="1"/>
              <a:t>)</a:t>
            </a:r>
            <a:endParaRPr lang="en-US" b="0" i="1" baseline="-25000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3124200" y="6096000"/>
            <a:ext cx="15938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TW" b="0">
                <a:ea typeface="PMingLiU" charset="0"/>
                <a:cs typeface="PMingLiU" charset="0"/>
              </a:rPr>
              <a:t>input pattern</a:t>
            </a:r>
          </a:p>
        </p:txBody>
      </p:sp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1371600" y="1981200"/>
          <a:ext cx="14478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8" imgW="838080" imgH="253800" progId="Equation.3">
                  <p:embed/>
                </p:oleObj>
              </mc:Choice>
              <mc:Fallback>
                <p:oleObj name="Equation" r:id="rId8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14478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49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-v">
  <a:themeElements>
    <a:clrScheme name="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BF23BF"/>
      </a:hlink>
      <a:folHlink>
        <a:srgbClr val="FF9632"/>
      </a:folHlink>
    </a:clrScheme>
    <a:fontScheme name="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tline-isqed.ppt</Template>
  <TotalTime>792</TotalTime>
  <Words>1175</Words>
  <Application>Microsoft Macintosh PowerPoint</Application>
  <PresentationFormat>On-screen Show (4:3)</PresentationFormat>
  <Paragraphs>252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blue-v</vt:lpstr>
      <vt:lpstr>Microsoft Visio Drawing</vt:lpstr>
      <vt:lpstr>Microsoft Equation 3.0</vt:lpstr>
      <vt:lpstr>Microsoft Equation</vt:lpstr>
      <vt:lpstr>Microsoft 方程式編輯器 3.0</vt:lpstr>
      <vt:lpstr>2.5D Case Study - 1 </vt:lpstr>
      <vt:lpstr>2.5D Case Study - 1 </vt:lpstr>
      <vt:lpstr>2.5D Case Study - 1 </vt:lpstr>
      <vt:lpstr>Driver Models</vt:lpstr>
      <vt:lpstr>Channel Response</vt:lpstr>
      <vt:lpstr>Channel Response (cont’d)</vt:lpstr>
      <vt:lpstr>Pre-emphasis Filter</vt:lpstr>
      <vt:lpstr>Jitter Model</vt:lpstr>
      <vt:lpstr>Noise Model</vt:lpstr>
      <vt:lpstr>2.5D Case Study - 2</vt:lpstr>
      <vt:lpstr>2.5D Case Study - 2 </vt:lpstr>
      <vt:lpstr>2.5D Case Study - 2 </vt:lpstr>
      <vt:lpstr>2.5D Case Study - 3</vt:lpstr>
      <vt:lpstr>2.5D Case Study - 3 </vt:lpstr>
      <vt:lpstr>Publication Opportunities</vt:lpstr>
      <vt:lpstr>Target Schedule</vt:lpstr>
      <vt:lpstr>To-do List</vt:lpstr>
      <vt:lpstr>PowerPoint Presentation</vt:lpstr>
    </vt:vector>
  </TitlesOfParts>
  <Company>ＵＣＬＡ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Wei</dc:creator>
  <cp:lastModifiedBy>Yao Wei</cp:lastModifiedBy>
  <cp:revision>50</cp:revision>
  <dcterms:created xsi:type="dcterms:W3CDTF">2012-01-27T00:17:07Z</dcterms:created>
  <dcterms:modified xsi:type="dcterms:W3CDTF">2012-01-30T23:49:20Z</dcterms:modified>
</cp:coreProperties>
</file>